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476" r:id="rId2"/>
    <p:sldId id="256" r:id="rId3"/>
    <p:sldId id="451" r:id="rId4"/>
    <p:sldId id="452" r:id="rId5"/>
    <p:sldId id="382" r:id="rId6"/>
    <p:sldId id="381" r:id="rId7"/>
    <p:sldId id="388" r:id="rId8"/>
    <p:sldId id="384" r:id="rId9"/>
    <p:sldId id="389" r:id="rId10"/>
    <p:sldId id="385" r:id="rId11"/>
    <p:sldId id="383" r:id="rId12"/>
    <p:sldId id="387" r:id="rId13"/>
    <p:sldId id="286" r:id="rId14"/>
    <p:sldId id="370" r:id="rId15"/>
    <p:sldId id="386" r:id="rId16"/>
    <p:sldId id="427" r:id="rId17"/>
    <p:sldId id="440" r:id="rId18"/>
    <p:sldId id="441" r:id="rId19"/>
    <p:sldId id="442" r:id="rId20"/>
    <p:sldId id="443" r:id="rId21"/>
    <p:sldId id="257" r:id="rId22"/>
    <p:sldId id="258" r:id="rId23"/>
    <p:sldId id="259" r:id="rId24"/>
    <p:sldId id="260" r:id="rId25"/>
    <p:sldId id="261" r:id="rId26"/>
    <p:sldId id="262" r:id="rId27"/>
    <p:sldId id="263" r:id="rId28"/>
    <p:sldId id="322" r:id="rId29"/>
    <p:sldId id="294" r:id="rId30"/>
    <p:sldId id="295" r:id="rId31"/>
    <p:sldId id="296" r:id="rId32"/>
    <p:sldId id="467" r:id="rId33"/>
    <p:sldId id="298" r:id="rId34"/>
    <p:sldId id="299" r:id="rId35"/>
    <p:sldId id="300" r:id="rId36"/>
    <p:sldId id="301" r:id="rId37"/>
    <p:sldId id="302" r:id="rId38"/>
    <p:sldId id="303" r:id="rId39"/>
    <p:sldId id="378" r:id="rId40"/>
    <p:sldId id="376" r:id="rId41"/>
    <p:sldId id="304" r:id="rId42"/>
    <p:sldId id="380" r:id="rId43"/>
    <p:sldId id="305" r:id="rId44"/>
    <p:sldId id="306" r:id="rId45"/>
    <p:sldId id="307" r:id="rId46"/>
    <p:sldId id="308" r:id="rId47"/>
    <p:sldId id="309" r:id="rId48"/>
    <p:sldId id="310" r:id="rId49"/>
    <p:sldId id="311" r:id="rId50"/>
    <p:sldId id="312" r:id="rId51"/>
    <p:sldId id="313" r:id="rId52"/>
    <p:sldId id="314" r:id="rId53"/>
    <p:sldId id="319" r:id="rId54"/>
    <p:sldId id="446" r:id="rId55"/>
    <p:sldId id="447" r:id="rId56"/>
    <p:sldId id="448" r:id="rId57"/>
    <p:sldId id="449" r:id="rId58"/>
    <p:sldId id="450" r:id="rId59"/>
    <p:sldId id="264" r:id="rId60"/>
    <p:sldId id="265" r:id="rId61"/>
    <p:sldId id="266" r:id="rId62"/>
    <p:sldId id="267" r:id="rId63"/>
    <p:sldId id="268" r:id="rId64"/>
    <p:sldId id="269" r:id="rId65"/>
    <p:sldId id="270" r:id="rId66"/>
    <p:sldId id="271" r:id="rId67"/>
    <p:sldId id="272" r:id="rId68"/>
    <p:sldId id="273" r:id="rId69"/>
    <p:sldId id="419" r:id="rId70"/>
    <p:sldId id="428" r:id="rId71"/>
    <p:sldId id="47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41"/>
  </p:normalViewPr>
  <p:slideViewPr>
    <p:cSldViewPr snapToGrid="0" snapToObjects="1">
      <p:cViewPr varScale="1">
        <p:scale>
          <a:sx n="124" d="100"/>
          <a:sy n="124" d="100"/>
        </p:scale>
        <p:origin x="1824" y="168"/>
      </p:cViewPr>
      <p:guideLst>
        <p:guide orient="horz" pos="21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2807FC-752F-DF44-8904-4A430B75AB1D}" type="datetimeFigureOut">
              <a:rPr lang="en-US" smtClean="0"/>
              <a:t>11/20/23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0C7490-A94B-5045-A3C2-764E945A59F1}" type="slidenum">
              <a:rPr lang="en-US" smtClean="0"/>
              <a:t>‹#›</a:t>
            </a:fld>
            <a:endParaRPr lang="en-US"/>
          </a:p>
        </p:txBody>
      </p:sp>
    </p:spTree>
    <p:extLst>
      <p:ext uri="{BB962C8B-B14F-4D97-AF65-F5344CB8AC3E}">
        <p14:creationId xmlns:p14="http://schemas.microsoft.com/office/powerpoint/2010/main" val="273528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9596D-4A63-4048-B534-46BBFECEE33C}" type="datetimeFigureOut">
              <a:rPr lang="en-US" smtClean="0"/>
              <a:t>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7DFA70-EF17-E945-9DCB-E1A0C13B231B}" type="slidenum">
              <a:rPr lang="en-US" smtClean="0"/>
              <a:t>‹#›</a:t>
            </a:fld>
            <a:endParaRPr lang="en-US"/>
          </a:p>
        </p:txBody>
      </p:sp>
    </p:spTree>
    <p:extLst>
      <p:ext uri="{BB962C8B-B14F-4D97-AF65-F5344CB8AC3E}">
        <p14:creationId xmlns:p14="http://schemas.microsoft.com/office/powerpoint/2010/main" val="1004442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80F2AA-B61F-44A5-B563-69E5B7830E0E}"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0105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5404E-A703-41EA-9BAA-5BAF9E372C99}"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Hoffer talk about ambivalence and sad and not mad-the decision field-</a:t>
            </a:r>
          </a:p>
          <a:p>
            <a:endParaRPr lang="en-US" dirty="0"/>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7276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901053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90105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Through this process which involves the child choices and effort, he builds a strong internal structure-a strong self along with real self-esteem. Two days ago, Larry used some toy cars which can be taken apart and put back together to demonstrate how he feels like he’s really changed. He</a:t>
            </a:r>
            <a:r>
              <a:rPr lang="en-US" baseline="0" dirty="0"/>
              <a:t> began choosing a car to represent himself and took it completely apart and talked about how it was broken down and represented how he was at the beginning of treatment. He put the basics back together and said that this was getting him and the car back in working order. Then with the process of continuing to upgrade this basic working car. He </a:t>
            </a:r>
            <a:r>
              <a:rPr lang="en-US" baseline="0" dirty="0" err="1"/>
              <a:t>he</a:t>
            </a:r>
            <a:r>
              <a:rPr lang="en-US" baseline="0" dirty="0"/>
              <a:t> put on a new hood and said this was like putting on a new face so that it would look better. Before he used to go around looking angry all the time. Then he put on new doors and said that this is how I can help people see me in a better way. He added side skirts and a rear spoiler to help himself stay focused and in balance. He would only talk about as you get older you can change more and he put on a new front body kit. He then put on the wheels he said to keep me going so I don’t stop. He said this is like me, how I am in the in-it looks completely different is a lot cooler. He added, our job is to write a book that helps other people help other children with autism you even serious autism. He went on to take some other cars and then went through a similar process. At the end of our session, he wanted me to share this with his mother.</a:t>
            </a:r>
            <a:endParaRPr lang="en-US" dirty="0"/>
          </a:p>
        </p:txBody>
      </p:sp>
      <p:sp>
        <p:nvSpPr>
          <p:cNvPr id="4" name="Slide Number Placeholder 3"/>
          <p:cNvSpPr>
            <a:spLocks noGrp="1"/>
          </p:cNvSpPr>
          <p:nvPr>
            <p:ph type="sldNum" sz="quarter" idx="10"/>
          </p:nvPr>
        </p:nvSpPr>
        <p:spPr/>
        <p:txBody>
          <a:bodyPr/>
          <a:lstStyle/>
          <a:p>
            <a:fld id="{89F09CF2-BBB9-4376-A16B-81A813D6FD9C}"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Hoffer talk about ambivalence and sad and not mad-the decision field-</a:t>
            </a:r>
          </a:p>
          <a:p>
            <a:endParaRPr lang="en-US" dirty="0"/>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50716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07368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9886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3978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5632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211116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3934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Larry depicts the emotional prison which he</a:t>
            </a:r>
            <a:r>
              <a:rPr lang="en-US" baseline="0" dirty="0"/>
              <a:t> </a:t>
            </a:r>
            <a:r>
              <a:rPr lang="en-US" dirty="0"/>
              <a:t>has created for himself with his blocking out love, people, and food</a:t>
            </a:r>
            <a:r>
              <a:rPr lang="en-US" baseline="0" dirty="0"/>
              <a:t> through the use of his various weapons which surround his cell. </a:t>
            </a:r>
            <a:r>
              <a:rPr lang="en-US" dirty="0"/>
              <a:t>Over</a:t>
            </a:r>
            <a:r>
              <a:rPr lang="en-US" baseline="0" dirty="0"/>
              <a:t> time, he comes to realize that through his unrealistic fears and attacks on helping people, his mind is actually tricking and imprisoning him. His wall actually shuts out what he needs the most and makes him miserable.</a:t>
            </a:r>
            <a:endParaRPr lang="en-US" dirty="0"/>
          </a:p>
        </p:txBody>
      </p:sp>
      <p:sp>
        <p:nvSpPr>
          <p:cNvPr id="4" name="Slide Number Placeholder 3"/>
          <p:cNvSpPr>
            <a:spLocks noGrp="1"/>
          </p:cNvSpPr>
          <p:nvPr>
            <p:ph type="sldNum" sz="quarter" idx="10"/>
          </p:nvPr>
        </p:nvSpPr>
        <p:spPr/>
        <p:txBody>
          <a:bodyPr/>
          <a:lstStyle/>
          <a:p>
            <a:fld id="{0FC5404E-A703-41EA-9BAA-5BAF9E372C99}"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01053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56CDF7-C8E7-42D1-AF2E-41EBB37D3A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0105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B86F67-558A-D446-9F65-5115A90B01AF}"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200787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86F67-558A-D446-9F65-5115A90B01AF}"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191087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86F67-558A-D446-9F65-5115A90B01AF}"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2620100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93E556-794A-412E-8E0E-03B01408AFFC}" type="datetimeFigureOut">
              <a:rPr lang="en-US" smtClean="0">
                <a:solidFill>
                  <a:prstClr val="white">
                    <a:tint val="75000"/>
                  </a:prstClr>
                </a:solidFill>
              </a:rPr>
              <a:pPr/>
              <a:t>11/20/23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8AA72A5-76C8-426A-B090-4C7FA450A8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566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86F67-558A-D446-9F65-5115A90B01AF}"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348781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86F67-558A-D446-9F65-5115A90B01AF}" type="datetimeFigureOut">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118777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B86F67-558A-D446-9F65-5115A90B01AF}"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295719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B86F67-558A-D446-9F65-5115A90B01AF}" type="datetimeFigureOut">
              <a:rPr lang="en-US" smtClean="0"/>
              <a:t>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399106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B86F67-558A-D446-9F65-5115A90B01AF}" type="datetimeFigureOut">
              <a:rPr lang="en-US" smtClean="0"/>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357176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86F67-558A-D446-9F65-5115A90B01AF}" type="datetimeFigureOut">
              <a:rPr lang="en-US" smtClean="0"/>
              <a:t>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272025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B86F67-558A-D446-9F65-5115A90B01AF}"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3312544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B86F67-558A-D446-9F65-5115A90B01AF}" type="datetimeFigureOut">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44DA9-8F88-6A46-8E89-98ED5009C6D8}" type="slidenum">
              <a:rPr lang="en-US" smtClean="0"/>
              <a:t>‹#›</a:t>
            </a:fld>
            <a:endParaRPr lang="en-US"/>
          </a:p>
        </p:txBody>
      </p:sp>
    </p:spTree>
    <p:extLst>
      <p:ext uri="{BB962C8B-B14F-4D97-AF65-F5344CB8AC3E}">
        <p14:creationId xmlns:p14="http://schemas.microsoft.com/office/powerpoint/2010/main" val="38744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86F67-558A-D446-9F65-5115A90B01AF}" type="datetimeFigureOut">
              <a:rPr lang="en-US" smtClean="0"/>
              <a:t>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44DA9-8F88-6A46-8E89-98ED5009C6D8}" type="slidenum">
              <a:rPr lang="en-US" smtClean="0"/>
              <a:t>‹#›</a:t>
            </a:fld>
            <a:endParaRPr lang="en-US"/>
          </a:p>
        </p:txBody>
      </p:sp>
    </p:spTree>
    <p:extLst>
      <p:ext uri="{BB962C8B-B14F-4D97-AF65-F5344CB8AC3E}">
        <p14:creationId xmlns:p14="http://schemas.microsoft.com/office/powerpoint/2010/main" val="1137494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http://schoolkids09.files.wordpress.com/2009/10/autism_puzzle_picture_3.jp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7673" y="2511307"/>
            <a:ext cx="4768648" cy="917693"/>
          </a:xfrm>
        </p:spPr>
        <p:txBody>
          <a:bodyPr numCol="1">
            <a:noAutofit/>
          </a:bodyPr>
          <a:lstStyle/>
          <a:p>
            <a:r>
              <a:rPr lang="en-US" sz="2800" dirty="0">
                <a:latin typeface="+mn-lt"/>
              </a:rPr>
              <a:t>William M. Singletary, MD</a:t>
            </a:r>
            <a:br>
              <a:rPr lang="en-US" sz="2400" dirty="0">
                <a:latin typeface="+mn-lt"/>
              </a:rPr>
            </a:br>
            <a:r>
              <a:rPr lang="en-US" sz="1400" dirty="0">
                <a:solidFill>
                  <a:schemeClr val="bg1">
                    <a:lumMod val="65000"/>
                  </a:schemeClr>
                </a:solidFill>
              </a:rPr>
              <a:t>wsingletarymd@gmail.com</a:t>
            </a:r>
            <a:br>
              <a:rPr lang="en-US" sz="2400" dirty="0">
                <a:solidFill>
                  <a:schemeClr val="bg1">
                    <a:lumMod val="50000"/>
                  </a:schemeClr>
                </a:solidFill>
              </a:rPr>
            </a:br>
            <a:endParaRPr lang="en-US" sz="2400" dirty="0"/>
          </a:p>
        </p:txBody>
      </p:sp>
      <p:sp>
        <p:nvSpPr>
          <p:cNvPr id="3" name="Subtitle 2"/>
          <p:cNvSpPr>
            <a:spLocks noGrp="1"/>
          </p:cNvSpPr>
          <p:nvPr>
            <p:ph type="subTitle" idx="1"/>
          </p:nvPr>
        </p:nvSpPr>
        <p:spPr>
          <a:xfrm>
            <a:off x="2031584" y="3470622"/>
            <a:ext cx="5080825" cy="917692"/>
          </a:xfrm>
        </p:spPr>
        <p:txBody>
          <a:bodyPr>
            <a:noAutofit/>
          </a:bodyPr>
          <a:lstStyle/>
          <a:p>
            <a:pPr>
              <a:lnSpc>
                <a:spcPct val="100000"/>
              </a:lnSpc>
            </a:pPr>
            <a:r>
              <a:rPr lang="en-US" sz="2400" b="1" i="1" dirty="0">
                <a:solidFill>
                  <a:srgbClr val="C00000"/>
                </a:solidFill>
              </a:rPr>
              <a:t>5th Annual Jerome S. Blackman, MD</a:t>
            </a:r>
          </a:p>
          <a:p>
            <a:pPr>
              <a:lnSpc>
                <a:spcPct val="100000"/>
              </a:lnSpc>
            </a:pPr>
            <a:r>
              <a:rPr lang="en-US" sz="2400" b="1" i="1" dirty="0">
                <a:solidFill>
                  <a:srgbClr val="C00000"/>
                </a:solidFill>
              </a:rPr>
              <a:t>Lectureship in Psychoanalysis</a:t>
            </a:r>
          </a:p>
          <a:p>
            <a:pPr>
              <a:lnSpc>
                <a:spcPct val="100000"/>
              </a:lnSpc>
            </a:pPr>
            <a:endParaRPr lang="en-US" sz="2400" b="1" i="1" dirty="0">
              <a:solidFill>
                <a:srgbClr val="C00000"/>
              </a:solidFill>
            </a:endParaRPr>
          </a:p>
        </p:txBody>
      </p:sp>
      <p:sp>
        <p:nvSpPr>
          <p:cNvPr id="9" name="Rectangle 8">
            <a:extLst>
              <a:ext uri="{FF2B5EF4-FFF2-40B4-BE49-F238E27FC236}">
                <a16:creationId xmlns:a16="http://schemas.microsoft.com/office/drawing/2014/main" id="{CAAC48D0-040F-884A-A42B-AAA934E79B0D}"/>
              </a:ext>
            </a:extLst>
          </p:cNvPr>
          <p:cNvSpPr/>
          <p:nvPr/>
        </p:nvSpPr>
        <p:spPr>
          <a:xfrm>
            <a:off x="-2" y="525191"/>
            <a:ext cx="9144001" cy="1569660"/>
          </a:xfrm>
          <a:prstGeom prst="rect">
            <a:avLst/>
          </a:prstGeom>
        </p:spPr>
        <p:txBody>
          <a:bodyPr wrap="square">
            <a:spAutoFit/>
          </a:bodyPr>
          <a:lstStyle/>
          <a:p>
            <a:pPr algn="ctr"/>
            <a:r>
              <a:rPr lang="en-US" sz="3200" dirty="0">
                <a:solidFill>
                  <a:srgbClr val="0070C0"/>
                </a:solidFill>
                <a:latin typeface="Calibri" panose="020F0502020204030204" pitchFamily="34" charset="0"/>
              </a:rPr>
              <a:t>Analytic Treatment and ASD: </a:t>
            </a:r>
          </a:p>
          <a:p>
            <a:pPr algn="ctr"/>
            <a:r>
              <a:rPr lang="en-US" sz="3200" dirty="0">
                <a:solidFill>
                  <a:srgbClr val="0070C0"/>
                </a:solidFill>
                <a:latin typeface="Calibri" panose="020F0502020204030204" pitchFamily="34" charset="0"/>
              </a:rPr>
              <a:t>A Journey to Love – Part 1</a:t>
            </a:r>
            <a:br>
              <a:rPr lang="en-US" sz="3200" dirty="0">
                <a:solidFill>
                  <a:srgbClr val="0070C0"/>
                </a:solidFill>
                <a:latin typeface="Calibri" panose="020F0502020204030204" pitchFamily="34" charset="0"/>
              </a:rPr>
            </a:br>
            <a:r>
              <a:rPr lang="en-US" sz="3200" dirty="0">
                <a:solidFill>
                  <a:srgbClr val="0070C0"/>
                </a:solidFill>
                <a:latin typeface="Calibri" panose="020F0502020204030204" pitchFamily="34" charset="0"/>
              </a:rPr>
              <a:t>An Integrative Model of Autism Spectrum Disorder</a:t>
            </a:r>
            <a:endParaRPr lang="en-US" sz="3200" dirty="0">
              <a:latin typeface="Calibri" panose="020F0502020204030204" pitchFamily="34" charset="0"/>
            </a:endParaRPr>
          </a:p>
        </p:txBody>
      </p:sp>
      <p:sp>
        <p:nvSpPr>
          <p:cNvPr id="5" name="Subtitle 2">
            <a:extLst>
              <a:ext uri="{FF2B5EF4-FFF2-40B4-BE49-F238E27FC236}">
                <a16:creationId xmlns:a16="http://schemas.microsoft.com/office/drawing/2014/main" id="{0B19FD1A-1755-EA6A-B059-ED555F027AC6}"/>
              </a:ext>
            </a:extLst>
          </p:cNvPr>
          <p:cNvSpPr txBox="1">
            <a:spLocks/>
          </p:cNvSpPr>
          <p:nvPr/>
        </p:nvSpPr>
        <p:spPr>
          <a:xfrm>
            <a:off x="-37529" y="4763150"/>
            <a:ext cx="9181529" cy="15696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100" dirty="0">
                <a:solidFill>
                  <a:schemeClr val="tx1"/>
                </a:solidFill>
              </a:rPr>
              <a:t>Eastern Virginia Medical School Department of Psychiatry &amp; Behavioral Sciences</a:t>
            </a:r>
          </a:p>
          <a:p>
            <a:r>
              <a:rPr lang="en-US" sz="2100" dirty="0">
                <a:solidFill>
                  <a:schemeClr val="tx1"/>
                </a:solidFill>
              </a:rPr>
              <a:t>and</a:t>
            </a:r>
          </a:p>
          <a:p>
            <a:r>
              <a:rPr lang="en-US" sz="2100" dirty="0">
                <a:solidFill>
                  <a:schemeClr val="tx1"/>
                </a:solidFill>
              </a:rPr>
              <a:t>The Virginia Psychoanalytic Society</a:t>
            </a:r>
          </a:p>
          <a:p>
            <a:endParaRPr lang="en-US" sz="2100" dirty="0">
              <a:solidFill>
                <a:schemeClr val="tx1"/>
              </a:solidFill>
            </a:endParaRPr>
          </a:p>
          <a:p>
            <a:r>
              <a:rPr lang="en-US" sz="2000" dirty="0">
                <a:solidFill>
                  <a:schemeClr val="bg1">
                    <a:lumMod val="50000"/>
                  </a:schemeClr>
                </a:solidFill>
              </a:rPr>
              <a:t>October 20, 2023</a:t>
            </a:r>
          </a:p>
          <a:p>
            <a:endParaRPr lang="en-US" sz="2100" dirty="0">
              <a:solidFill>
                <a:schemeClr val="tx1"/>
              </a:solidFill>
            </a:endParaRPr>
          </a:p>
          <a:p>
            <a:endParaRPr lang="en-US" sz="2100" dirty="0">
              <a:solidFill>
                <a:schemeClr val="bg1">
                  <a:lumMod val="50000"/>
                </a:schemeClr>
              </a:solidFill>
            </a:endParaRPr>
          </a:p>
          <a:p>
            <a:endParaRPr lang="en-US" sz="2100" dirty="0">
              <a:solidFill>
                <a:schemeClr val="bg1">
                  <a:lumMod val="50000"/>
                </a:schemeClr>
              </a:solidFill>
            </a:endParaRPr>
          </a:p>
        </p:txBody>
      </p:sp>
    </p:spTree>
    <p:extLst>
      <p:ext uri="{BB962C8B-B14F-4D97-AF65-F5344CB8AC3E}">
        <p14:creationId xmlns:p14="http://schemas.microsoft.com/office/powerpoint/2010/main" val="1812190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FD0-F359-AE46-862A-2F892B1648DF}"/>
              </a:ext>
            </a:extLst>
          </p:cNvPr>
          <p:cNvPicPr>
            <a:picLocks noChangeAspect="1"/>
          </p:cNvPicPr>
          <p:nvPr/>
        </p:nvPicPr>
        <p:blipFill>
          <a:blip r:embed="rId2"/>
          <a:stretch>
            <a:fillRect/>
          </a:stretch>
        </p:blipFill>
        <p:spPr>
          <a:xfrm>
            <a:off x="461772" y="685053"/>
            <a:ext cx="8220456" cy="5487894"/>
          </a:xfrm>
          <a:prstGeom prst="rect">
            <a:avLst/>
          </a:prstGeom>
        </p:spPr>
      </p:pic>
      <p:sp>
        <p:nvSpPr>
          <p:cNvPr id="4" name="Rectangle 3">
            <a:extLst>
              <a:ext uri="{FF2B5EF4-FFF2-40B4-BE49-F238E27FC236}">
                <a16:creationId xmlns:a16="http://schemas.microsoft.com/office/drawing/2014/main" id="{1B8D0B10-D050-9744-8FC7-B3D3A789F213}"/>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90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982B7-31B2-6145-B329-1ABB7C99A862}"/>
              </a:ext>
            </a:extLst>
          </p:cNvPr>
          <p:cNvPicPr>
            <a:picLocks noChangeAspect="1"/>
          </p:cNvPicPr>
          <p:nvPr/>
        </p:nvPicPr>
        <p:blipFill>
          <a:blip r:embed="rId2"/>
          <a:stretch>
            <a:fillRect/>
          </a:stretch>
        </p:blipFill>
        <p:spPr>
          <a:xfrm>
            <a:off x="464343" y="685800"/>
            <a:ext cx="8215313" cy="5486400"/>
          </a:xfrm>
          <a:prstGeom prst="rect">
            <a:avLst/>
          </a:prstGeom>
        </p:spPr>
      </p:pic>
      <p:sp>
        <p:nvSpPr>
          <p:cNvPr id="4" name="Rectangle 3">
            <a:extLst>
              <a:ext uri="{FF2B5EF4-FFF2-40B4-BE49-F238E27FC236}">
                <a16:creationId xmlns:a16="http://schemas.microsoft.com/office/drawing/2014/main" id="{E285EA5D-53F8-A94D-A065-A8D02654E285}"/>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746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1131094" y="2100797"/>
            <a:ext cx="6858000" cy="301823"/>
          </a:xfrm>
          <a:prstGeom prst="rect">
            <a:avLst/>
          </a:prstGeom>
        </p:spPr>
        <p:txBody>
          <a:bodyPr vert="horz" lIns="68580" tIns="34290" rIns="68580" bIns="3429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700" dirty="0"/>
              <a:t>The Power of </a:t>
            </a:r>
            <a:r>
              <a:rPr lang="en-US" sz="2700"/>
              <a:t>the Relationship</a:t>
            </a:r>
            <a:endParaRPr lang="en-US" sz="2700" dirty="0"/>
          </a:p>
        </p:txBody>
      </p:sp>
      <p:sp>
        <p:nvSpPr>
          <p:cNvPr id="6" name="Right Arrow 5"/>
          <p:cNvSpPr>
            <a:spLocks noChangeArrowheads="1"/>
          </p:cNvSpPr>
          <p:nvPr/>
        </p:nvSpPr>
        <p:spPr bwMode="auto">
          <a:xfrm>
            <a:off x="3874294" y="3197000"/>
            <a:ext cx="1485107" cy="810306"/>
          </a:xfrm>
          <a:prstGeom prst="rightArrow">
            <a:avLst>
              <a:gd name="adj1" fmla="val 50000"/>
              <a:gd name="adj2" fmla="val 50002"/>
            </a:avLst>
          </a:prstGeom>
          <a:solidFill>
            <a:schemeClr val="accent3">
              <a:lumMod val="60000"/>
              <a:lumOff val="40000"/>
            </a:schemeClr>
          </a:solidFill>
          <a:ln w="9525">
            <a:solidFill>
              <a:srgbClr val="000000"/>
            </a:solidFill>
            <a:miter lim="800000"/>
            <a:headEnd/>
            <a:tailEnd/>
          </a:ln>
          <a:effectLst/>
        </p:spPr>
        <p:txBody>
          <a:bodyPr rot="0" vert="horz" wrap="square" lIns="68580" tIns="34290" rIns="68580" bIns="34290" anchor="ctr" anchorCtr="0" upright="1">
            <a:noAutofit/>
          </a:bodyPr>
          <a:lstStyle/>
          <a:p>
            <a:pPr algn="ctr"/>
            <a:r>
              <a:rPr lang="en-US" sz="1350" dirty="0">
                <a:solidFill>
                  <a:srgbClr val="000000"/>
                </a:solidFill>
                <a:latin typeface="Times New Roman"/>
                <a:ea typeface="ＭＳ 明朝"/>
                <a:cs typeface="Times New Roman"/>
              </a:rPr>
              <a:t>Transformation</a:t>
            </a:r>
            <a:endParaRPr lang="en-US" sz="1350" dirty="0">
              <a:latin typeface="Times New Roman"/>
              <a:ea typeface="ＭＳ 明朝"/>
              <a:cs typeface="Times New Roman"/>
            </a:endParaRPr>
          </a:p>
        </p:txBody>
      </p:sp>
      <p:sp>
        <p:nvSpPr>
          <p:cNvPr id="14" name="Freeform 13"/>
          <p:cNvSpPr/>
          <p:nvPr/>
        </p:nvSpPr>
        <p:spPr>
          <a:xfrm>
            <a:off x="1866901" y="3142569"/>
            <a:ext cx="1612379" cy="905556"/>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accent2">
              <a:lumMod val="60000"/>
              <a:lumOff val="4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46780" tIns="46780" rIns="46780" bIns="46780" numCol="1" spcCol="1270" anchor="ctr" anchorCtr="0">
            <a:noAutofit/>
          </a:bodyPr>
          <a:lstStyle/>
          <a:p>
            <a:pPr algn="ctr" defTabSz="366713">
              <a:spcBef>
                <a:spcPct val="0"/>
              </a:spcBef>
            </a:pPr>
            <a:r>
              <a:rPr lang="en-US" sz="1350" dirty="0">
                <a:latin typeface="Times New Roman"/>
              </a:rPr>
              <a:t>Aloneness</a:t>
            </a:r>
          </a:p>
        </p:txBody>
      </p:sp>
      <p:sp>
        <p:nvSpPr>
          <p:cNvPr id="20" name="Freeform 19"/>
          <p:cNvSpPr/>
          <p:nvPr/>
        </p:nvSpPr>
        <p:spPr>
          <a:xfrm>
            <a:off x="5569334" y="3142569"/>
            <a:ext cx="1568066" cy="953181"/>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tx2">
              <a:lumMod val="40000"/>
              <a:lumOff val="60000"/>
            </a:schemeClr>
          </a:solidFill>
          <a:ln>
            <a:solidFill>
              <a:schemeClr val="accent5">
                <a:lumMod val="20000"/>
                <a:lumOff val="80000"/>
              </a:schemeClr>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46780" tIns="46780" rIns="46780" bIns="46780" numCol="1" spcCol="1270" anchor="ctr" anchorCtr="0">
            <a:noAutofit/>
          </a:bodyPr>
          <a:lstStyle/>
          <a:p>
            <a:pPr algn="ctr" defTabSz="366713">
              <a:spcBef>
                <a:spcPct val="0"/>
              </a:spcBef>
            </a:pPr>
            <a:r>
              <a:rPr lang="en-US" sz="1350" dirty="0">
                <a:latin typeface="Times New Roman"/>
              </a:rPr>
              <a:t>Loving Connections</a:t>
            </a:r>
          </a:p>
        </p:txBody>
      </p:sp>
    </p:spTree>
    <p:extLst>
      <p:ext uri="{BB962C8B-B14F-4D97-AF65-F5344CB8AC3E}">
        <p14:creationId xmlns:p14="http://schemas.microsoft.com/office/powerpoint/2010/main" val="420618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THE RELATIONSHIP</a:t>
            </a:r>
          </a:p>
        </p:txBody>
      </p:sp>
      <p:sp>
        <p:nvSpPr>
          <p:cNvPr id="3" name="Text Placeholder 2"/>
          <p:cNvSpPr>
            <a:spLocks noGrp="1"/>
          </p:cNvSpPr>
          <p:nvPr>
            <p:ph type="body" idx="1"/>
          </p:nvPr>
        </p:nvSpPr>
        <p:spPr/>
        <p:txBody>
          <a:bodyPr/>
          <a:lstStyle/>
          <a:p>
            <a:pPr marL="0" indent="0">
              <a:buNone/>
            </a:pPr>
            <a:r>
              <a:rPr lang="en-US" dirty="0">
                <a:highlight>
                  <a:srgbClr val="FFFF00"/>
                </a:highlight>
              </a:rPr>
              <a:t>VIDEO GOES HERE</a:t>
            </a:r>
          </a:p>
        </p:txBody>
      </p:sp>
    </p:spTree>
    <p:extLst>
      <p:ext uri="{BB962C8B-B14F-4D97-AF65-F5344CB8AC3E}">
        <p14:creationId xmlns:p14="http://schemas.microsoft.com/office/powerpoint/2010/main" val="1198619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1131094" y="2100797"/>
            <a:ext cx="6858000" cy="301823"/>
          </a:xfrm>
          <a:prstGeom prst="rect">
            <a:avLst/>
          </a:prstGeom>
        </p:spPr>
        <p:txBody>
          <a:bodyPr vert="horz" lIns="68580" tIns="34290" rIns="68580" bIns="3429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700" dirty="0"/>
              <a:t>The Power of </a:t>
            </a:r>
            <a:r>
              <a:rPr lang="en-US" sz="2700"/>
              <a:t>the Relationship</a:t>
            </a:r>
            <a:endParaRPr lang="en-US" sz="2700" dirty="0"/>
          </a:p>
        </p:txBody>
      </p:sp>
      <p:sp>
        <p:nvSpPr>
          <p:cNvPr id="6" name="Right Arrow 5"/>
          <p:cNvSpPr>
            <a:spLocks noChangeArrowheads="1"/>
          </p:cNvSpPr>
          <p:nvPr/>
        </p:nvSpPr>
        <p:spPr bwMode="auto">
          <a:xfrm>
            <a:off x="3874294" y="3197000"/>
            <a:ext cx="1485107" cy="810306"/>
          </a:xfrm>
          <a:prstGeom prst="rightArrow">
            <a:avLst>
              <a:gd name="adj1" fmla="val 50000"/>
              <a:gd name="adj2" fmla="val 50002"/>
            </a:avLst>
          </a:prstGeom>
          <a:solidFill>
            <a:schemeClr val="accent3">
              <a:lumMod val="60000"/>
              <a:lumOff val="40000"/>
            </a:schemeClr>
          </a:solidFill>
          <a:ln w="9525">
            <a:solidFill>
              <a:srgbClr val="000000"/>
            </a:solidFill>
            <a:miter lim="800000"/>
            <a:headEnd/>
            <a:tailEnd/>
          </a:ln>
          <a:effectLst/>
        </p:spPr>
        <p:txBody>
          <a:bodyPr rot="0" vert="horz" wrap="square" lIns="68580" tIns="34290" rIns="68580" bIns="34290" anchor="ctr" anchorCtr="0" upright="1">
            <a:noAutofit/>
          </a:bodyPr>
          <a:lstStyle/>
          <a:p>
            <a:pPr algn="ctr"/>
            <a:r>
              <a:rPr lang="en-US" sz="1350" dirty="0">
                <a:solidFill>
                  <a:srgbClr val="000000"/>
                </a:solidFill>
                <a:latin typeface="Times New Roman"/>
                <a:ea typeface="ＭＳ 明朝"/>
                <a:cs typeface="Times New Roman"/>
              </a:rPr>
              <a:t>Transformation</a:t>
            </a:r>
            <a:endParaRPr lang="en-US" sz="1350" dirty="0">
              <a:latin typeface="Times New Roman"/>
              <a:ea typeface="ＭＳ 明朝"/>
              <a:cs typeface="Times New Roman"/>
            </a:endParaRPr>
          </a:p>
        </p:txBody>
      </p:sp>
      <p:sp>
        <p:nvSpPr>
          <p:cNvPr id="14" name="Freeform 13"/>
          <p:cNvSpPr/>
          <p:nvPr/>
        </p:nvSpPr>
        <p:spPr>
          <a:xfrm>
            <a:off x="1866901" y="3142569"/>
            <a:ext cx="1612379" cy="905556"/>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accent2">
              <a:lumMod val="60000"/>
              <a:lumOff val="4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46780" tIns="46780" rIns="46780" bIns="46780" numCol="1" spcCol="1270" anchor="ctr" anchorCtr="0">
            <a:noAutofit/>
          </a:bodyPr>
          <a:lstStyle/>
          <a:p>
            <a:pPr algn="ctr" defTabSz="366713">
              <a:spcBef>
                <a:spcPct val="0"/>
              </a:spcBef>
            </a:pPr>
            <a:r>
              <a:rPr lang="en-US" sz="1350" dirty="0">
                <a:latin typeface="Times New Roman"/>
              </a:rPr>
              <a:t>Aloneness</a:t>
            </a:r>
          </a:p>
        </p:txBody>
      </p:sp>
      <p:sp>
        <p:nvSpPr>
          <p:cNvPr id="20" name="Freeform 19"/>
          <p:cNvSpPr/>
          <p:nvPr/>
        </p:nvSpPr>
        <p:spPr>
          <a:xfrm>
            <a:off x="5569334" y="3142569"/>
            <a:ext cx="1568066" cy="953181"/>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tx2">
              <a:lumMod val="40000"/>
              <a:lumOff val="60000"/>
            </a:schemeClr>
          </a:solidFill>
          <a:ln>
            <a:solidFill>
              <a:schemeClr val="accent5">
                <a:lumMod val="20000"/>
                <a:lumOff val="80000"/>
              </a:schemeClr>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46780" tIns="46780" rIns="46780" bIns="46780" numCol="1" spcCol="1270" anchor="ctr" anchorCtr="0">
            <a:noAutofit/>
          </a:bodyPr>
          <a:lstStyle/>
          <a:p>
            <a:pPr algn="ctr" defTabSz="366713">
              <a:spcBef>
                <a:spcPct val="0"/>
              </a:spcBef>
            </a:pPr>
            <a:r>
              <a:rPr lang="en-US" sz="1350" dirty="0">
                <a:latin typeface="Times New Roman"/>
              </a:rPr>
              <a:t>Loving Connections</a:t>
            </a:r>
          </a:p>
        </p:txBody>
      </p:sp>
    </p:spTree>
    <p:extLst>
      <p:ext uri="{BB962C8B-B14F-4D97-AF65-F5344CB8AC3E}">
        <p14:creationId xmlns:p14="http://schemas.microsoft.com/office/powerpoint/2010/main" val="37454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B3358-A9E0-1449-8C65-EC720A9D2D66}"/>
              </a:ext>
            </a:extLst>
          </p:cNvPr>
          <p:cNvPicPr>
            <a:picLocks noChangeAspect="1"/>
          </p:cNvPicPr>
          <p:nvPr/>
        </p:nvPicPr>
        <p:blipFill>
          <a:blip r:embed="rId2"/>
          <a:stretch>
            <a:fillRect/>
          </a:stretch>
        </p:blipFill>
        <p:spPr>
          <a:xfrm>
            <a:off x="-2" y="-16785"/>
            <a:ext cx="4572001" cy="6874785"/>
          </a:xfrm>
          <a:prstGeom prst="rect">
            <a:avLst/>
          </a:prstGeom>
        </p:spPr>
      </p:pic>
      <p:sp>
        <p:nvSpPr>
          <p:cNvPr id="2" name="Title 1"/>
          <p:cNvSpPr>
            <a:spLocks noGrp="1"/>
          </p:cNvSpPr>
          <p:nvPr>
            <p:ph type="ctrTitle"/>
          </p:nvPr>
        </p:nvSpPr>
        <p:spPr>
          <a:xfrm>
            <a:off x="3717889" y="2401530"/>
            <a:ext cx="6109399" cy="2054940"/>
          </a:xfrm>
        </p:spPr>
        <p:txBody>
          <a:bodyPr>
            <a:noAutofit/>
          </a:bodyPr>
          <a:lstStyle/>
          <a:p>
            <a:r>
              <a:rPr lang="en-US" sz="6600" b="1" dirty="0"/>
              <a:t>ANNI</a:t>
            </a:r>
            <a:br>
              <a:rPr lang="en-US" sz="6600" b="1" dirty="0"/>
            </a:br>
            <a:r>
              <a:rPr lang="en-US" sz="6600" b="1" dirty="0"/>
              <a:t>BERGMAN</a:t>
            </a:r>
            <a:br>
              <a:rPr lang="en-US" sz="6600" b="1" dirty="0"/>
            </a:br>
            <a:endParaRPr lang="en-US" sz="4000" b="1" dirty="0"/>
          </a:p>
        </p:txBody>
      </p:sp>
      <p:sp>
        <p:nvSpPr>
          <p:cNvPr id="9" name="TextBox 8">
            <a:extLst>
              <a:ext uri="{FF2B5EF4-FFF2-40B4-BE49-F238E27FC236}">
                <a16:creationId xmlns:a16="http://schemas.microsoft.com/office/drawing/2014/main" id="{E9F31974-B281-BC4B-A772-61B48555FAE6}"/>
              </a:ext>
            </a:extLst>
          </p:cNvPr>
          <p:cNvSpPr txBox="1"/>
          <p:nvPr/>
        </p:nvSpPr>
        <p:spPr>
          <a:xfrm>
            <a:off x="6039059" y="4225637"/>
            <a:ext cx="1661032" cy="461665"/>
          </a:xfrm>
          <a:prstGeom prst="rect">
            <a:avLst/>
          </a:prstGeom>
          <a:noFill/>
        </p:spPr>
        <p:txBody>
          <a:bodyPr wrap="none" rtlCol="0">
            <a:spAutoFit/>
          </a:bodyPr>
          <a:lstStyle/>
          <a:p>
            <a:r>
              <a:rPr lang="en-US" sz="2400" b="1"/>
              <a:t>1918 </a:t>
            </a:r>
            <a:r>
              <a:rPr lang="en-US" sz="2400" b="1" dirty="0"/>
              <a:t>- 1921</a:t>
            </a:r>
            <a:endParaRPr lang="en-US" sz="2400" dirty="0"/>
          </a:p>
        </p:txBody>
      </p:sp>
    </p:spTree>
    <p:extLst>
      <p:ext uri="{BB962C8B-B14F-4D97-AF65-F5344CB8AC3E}">
        <p14:creationId xmlns:p14="http://schemas.microsoft.com/office/powerpoint/2010/main" val="3857634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109" y="2075345"/>
            <a:ext cx="8657781" cy="3540146"/>
          </a:xfrm>
        </p:spPr>
        <p:txBody>
          <a:bodyPr>
            <a:noAutofit/>
          </a:bodyPr>
          <a:lstStyle/>
          <a:p>
            <a:r>
              <a:rPr lang="en-US" sz="3600" dirty="0"/>
              <a:t>Tustin-autistic children are in the grip of elemental terrors which are part of all of us</a:t>
            </a:r>
            <a:br>
              <a:rPr lang="en-US" sz="3600" dirty="0"/>
            </a:br>
            <a:endParaRPr lang="en-US" sz="3600" dirty="0"/>
          </a:p>
          <a:p>
            <a:r>
              <a:rPr lang="en-US" sz="3600" dirty="0"/>
              <a:t>How to maintain human connectedness in the face of loss and death</a:t>
            </a:r>
          </a:p>
          <a:p>
            <a:endParaRPr lang="en-US" sz="3600" dirty="0"/>
          </a:p>
        </p:txBody>
      </p:sp>
      <p:sp>
        <p:nvSpPr>
          <p:cNvPr id="5" name="Rectangle 4"/>
          <p:cNvSpPr/>
          <p:nvPr/>
        </p:nvSpPr>
        <p:spPr>
          <a:xfrm>
            <a:off x="0" y="608407"/>
            <a:ext cx="9144000" cy="769441"/>
          </a:xfrm>
          <a:prstGeom prst="rect">
            <a:avLst/>
          </a:prstGeom>
        </p:spPr>
        <p:txBody>
          <a:bodyPr wrap="square">
            <a:spAutoFit/>
          </a:bodyPr>
          <a:lstStyle/>
          <a:p>
            <a:pPr algn="ctr"/>
            <a:r>
              <a:rPr lang="en-US" sz="4400" dirty="0"/>
              <a:t>ASD and the Human Condition</a:t>
            </a:r>
          </a:p>
        </p:txBody>
      </p:sp>
    </p:spTree>
    <p:extLst>
      <p:ext uri="{BB962C8B-B14F-4D97-AF65-F5344CB8AC3E}">
        <p14:creationId xmlns:p14="http://schemas.microsoft.com/office/powerpoint/2010/main" val="18702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109" y="2553816"/>
            <a:ext cx="8657781" cy="1980287"/>
          </a:xfrm>
        </p:spPr>
        <p:txBody>
          <a:bodyPr>
            <a:noAutofit/>
          </a:bodyPr>
          <a:lstStyle/>
          <a:p>
            <a:r>
              <a:rPr lang="en-US" sz="3600" dirty="0"/>
              <a:t>Neurobiological vulnerabilities interfere with the functioning of the social brain and the sense of connectedness and safety</a:t>
            </a:r>
          </a:p>
          <a:p>
            <a:pPr marL="0" indent="0">
              <a:buNone/>
            </a:pPr>
            <a:endParaRPr lang="en-US" sz="3600" dirty="0"/>
          </a:p>
        </p:txBody>
      </p:sp>
      <p:sp>
        <p:nvSpPr>
          <p:cNvPr id="5" name="Rectangle 4"/>
          <p:cNvSpPr/>
          <p:nvPr/>
        </p:nvSpPr>
        <p:spPr>
          <a:xfrm>
            <a:off x="0" y="705226"/>
            <a:ext cx="9144000" cy="769441"/>
          </a:xfrm>
          <a:prstGeom prst="rect">
            <a:avLst/>
          </a:prstGeom>
        </p:spPr>
        <p:txBody>
          <a:bodyPr wrap="square">
            <a:spAutoFit/>
          </a:bodyPr>
          <a:lstStyle/>
          <a:p>
            <a:pPr algn="ctr"/>
            <a:r>
              <a:rPr lang="en-US" sz="4400" dirty="0"/>
              <a:t>Differences in the Treatment of ASD-1</a:t>
            </a:r>
          </a:p>
        </p:txBody>
      </p:sp>
    </p:spTree>
    <p:extLst>
      <p:ext uri="{BB962C8B-B14F-4D97-AF65-F5344CB8AC3E}">
        <p14:creationId xmlns:p14="http://schemas.microsoft.com/office/powerpoint/2010/main" val="8546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7410" y="1983061"/>
            <a:ext cx="7769180" cy="4180471"/>
          </a:xfrm>
        </p:spPr>
        <p:txBody>
          <a:bodyPr>
            <a:noAutofit/>
          </a:bodyPr>
          <a:lstStyle/>
          <a:p>
            <a:r>
              <a:rPr lang="en-US" sz="3600" dirty="0"/>
              <a:t>Danger and disconnection occur so early in life</a:t>
            </a:r>
            <a:br>
              <a:rPr lang="en-US" sz="3600" dirty="0"/>
            </a:br>
            <a:endParaRPr lang="en-US" sz="3600" dirty="0"/>
          </a:p>
          <a:p>
            <a:r>
              <a:rPr lang="en-US" sz="3600" dirty="0"/>
              <a:t>Evolutionarily prepared biological and psychological protective responses to threat become stabilized and more difficult to reverse</a:t>
            </a:r>
          </a:p>
          <a:p>
            <a:endParaRPr lang="en-US" sz="3600" dirty="0"/>
          </a:p>
          <a:p>
            <a:pPr marL="0" indent="0">
              <a:buNone/>
            </a:pPr>
            <a:endParaRPr lang="en-US" sz="3600" dirty="0"/>
          </a:p>
        </p:txBody>
      </p:sp>
      <p:sp>
        <p:nvSpPr>
          <p:cNvPr id="5" name="Rectangle 4"/>
          <p:cNvSpPr/>
          <p:nvPr/>
        </p:nvSpPr>
        <p:spPr>
          <a:xfrm>
            <a:off x="0" y="694468"/>
            <a:ext cx="9144000" cy="769441"/>
          </a:xfrm>
          <a:prstGeom prst="rect">
            <a:avLst/>
          </a:prstGeom>
        </p:spPr>
        <p:txBody>
          <a:bodyPr wrap="square">
            <a:spAutoFit/>
          </a:bodyPr>
          <a:lstStyle/>
          <a:p>
            <a:pPr algn="ctr"/>
            <a:r>
              <a:rPr lang="en-US" sz="4400" dirty="0"/>
              <a:t>Differences in the Treatment of ASD-2</a:t>
            </a:r>
          </a:p>
        </p:txBody>
      </p:sp>
    </p:spTree>
    <p:extLst>
      <p:ext uri="{BB962C8B-B14F-4D97-AF65-F5344CB8AC3E}">
        <p14:creationId xmlns:p14="http://schemas.microsoft.com/office/powerpoint/2010/main" val="162533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7410" y="1821696"/>
            <a:ext cx="7769180" cy="4180471"/>
          </a:xfrm>
        </p:spPr>
        <p:txBody>
          <a:bodyPr>
            <a:noAutofit/>
          </a:bodyPr>
          <a:lstStyle/>
          <a:p>
            <a:r>
              <a:rPr lang="en-US" sz="3600" dirty="0"/>
              <a:t>Prenatal exposure to hurricanes and tropical storms and increased risk of ASD (Kinney, et al.,2008)</a:t>
            </a:r>
            <a:br>
              <a:rPr lang="en-US" sz="3600" dirty="0"/>
            </a:br>
            <a:endParaRPr lang="en-US" sz="3600" dirty="0"/>
          </a:p>
          <a:p>
            <a:r>
              <a:rPr lang="en-US" sz="3600" dirty="0"/>
              <a:t>Mothers exposed to childhood abuse and increased risk of ASD (Roberts, et al., 2013)</a:t>
            </a:r>
          </a:p>
          <a:p>
            <a:endParaRPr lang="en-US" sz="3600" dirty="0"/>
          </a:p>
          <a:p>
            <a:pPr marL="0" indent="0">
              <a:buNone/>
            </a:pPr>
            <a:endParaRPr lang="en-US" sz="3600" dirty="0"/>
          </a:p>
        </p:txBody>
      </p:sp>
      <p:sp>
        <p:nvSpPr>
          <p:cNvPr id="5" name="Rectangle 4"/>
          <p:cNvSpPr/>
          <p:nvPr/>
        </p:nvSpPr>
        <p:spPr>
          <a:xfrm>
            <a:off x="0" y="471112"/>
            <a:ext cx="9144000" cy="769441"/>
          </a:xfrm>
          <a:prstGeom prst="rect">
            <a:avLst/>
          </a:prstGeom>
        </p:spPr>
        <p:txBody>
          <a:bodyPr wrap="square">
            <a:spAutoFit/>
          </a:bodyPr>
          <a:lstStyle/>
          <a:p>
            <a:pPr algn="ctr"/>
            <a:r>
              <a:rPr lang="en-US" sz="4400" dirty="0"/>
              <a:t>Prenatal Stress and ASD</a:t>
            </a:r>
          </a:p>
        </p:txBody>
      </p:sp>
    </p:spTree>
    <p:extLst>
      <p:ext uri="{BB962C8B-B14F-4D97-AF65-F5344CB8AC3E}">
        <p14:creationId xmlns:p14="http://schemas.microsoft.com/office/powerpoint/2010/main" val="15399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B3358-A9E0-1449-8C65-EC720A9D2D66}"/>
              </a:ext>
            </a:extLst>
          </p:cNvPr>
          <p:cNvPicPr>
            <a:picLocks noChangeAspect="1"/>
          </p:cNvPicPr>
          <p:nvPr/>
        </p:nvPicPr>
        <p:blipFill>
          <a:blip r:embed="rId2"/>
          <a:stretch>
            <a:fillRect/>
          </a:stretch>
        </p:blipFill>
        <p:spPr>
          <a:xfrm>
            <a:off x="-2" y="-16785"/>
            <a:ext cx="4572001" cy="6874785"/>
          </a:xfrm>
          <a:prstGeom prst="rect">
            <a:avLst/>
          </a:prstGeom>
        </p:spPr>
      </p:pic>
      <p:sp>
        <p:nvSpPr>
          <p:cNvPr id="2" name="Title 1"/>
          <p:cNvSpPr>
            <a:spLocks noGrp="1"/>
          </p:cNvSpPr>
          <p:nvPr>
            <p:ph type="ctrTitle"/>
          </p:nvPr>
        </p:nvSpPr>
        <p:spPr>
          <a:xfrm>
            <a:off x="3717889" y="2401530"/>
            <a:ext cx="6109399" cy="2054940"/>
          </a:xfrm>
        </p:spPr>
        <p:txBody>
          <a:bodyPr>
            <a:noAutofit/>
          </a:bodyPr>
          <a:lstStyle/>
          <a:p>
            <a:r>
              <a:rPr lang="en-US" sz="6600" b="1" dirty="0"/>
              <a:t>ANNI</a:t>
            </a:r>
            <a:br>
              <a:rPr lang="en-US" sz="6600" b="1" dirty="0"/>
            </a:br>
            <a:r>
              <a:rPr lang="en-US" sz="6600" b="1" dirty="0"/>
              <a:t>BERGMAN</a:t>
            </a:r>
            <a:br>
              <a:rPr lang="en-US" sz="6600" b="1" dirty="0"/>
            </a:br>
            <a:endParaRPr lang="en-US" sz="4000" b="1" dirty="0"/>
          </a:p>
        </p:txBody>
      </p:sp>
      <p:sp>
        <p:nvSpPr>
          <p:cNvPr id="9" name="TextBox 8">
            <a:extLst>
              <a:ext uri="{FF2B5EF4-FFF2-40B4-BE49-F238E27FC236}">
                <a16:creationId xmlns:a16="http://schemas.microsoft.com/office/drawing/2014/main" id="{E9F31974-B281-BC4B-A772-61B48555FAE6}"/>
              </a:ext>
            </a:extLst>
          </p:cNvPr>
          <p:cNvSpPr txBox="1"/>
          <p:nvPr/>
        </p:nvSpPr>
        <p:spPr>
          <a:xfrm>
            <a:off x="6039059" y="4225637"/>
            <a:ext cx="1661032" cy="461665"/>
          </a:xfrm>
          <a:prstGeom prst="rect">
            <a:avLst/>
          </a:prstGeom>
          <a:noFill/>
        </p:spPr>
        <p:txBody>
          <a:bodyPr wrap="none" rtlCol="0">
            <a:spAutoFit/>
          </a:bodyPr>
          <a:lstStyle/>
          <a:p>
            <a:r>
              <a:rPr lang="en-US" sz="2400" b="1" dirty="0"/>
              <a:t>1918 - 1921</a:t>
            </a:r>
            <a:endParaRPr lang="en-US" sz="2400" dirty="0"/>
          </a:p>
        </p:txBody>
      </p:sp>
    </p:spTree>
    <p:extLst>
      <p:ext uri="{BB962C8B-B14F-4D97-AF65-F5344CB8AC3E}">
        <p14:creationId xmlns:p14="http://schemas.microsoft.com/office/powerpoint/2010/main" val="1773932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377" y="1585028"/>
            <a:ext cx="8203245" cy="4643650"/>
          </a:xfrm>
        </p:spPr>
        <p:txBody>
          <a:bodyPr>
            <a:noAutofit/>
          </a:bodyPr>
          <a:lstStyle/>
          <a:p>
            <a:r>
              <a:rPr lang="en-US" sz="3600" dirty="0"/>
              <a:t>Neurobiological and psychological factors</a:t>
            </a:r>
          </a:p>
          <a:p>
            <a:r>
              <a:rPr lang="en-US" sz="3600" dirty="0"/>
              <a:t>Protective and self-regulating efforts</a:t>
            </a:r>
          </a:p>
          <a:p>
            <a:r>
              <a:rPr lang="en-US" sz="3600" dirty="0"/>
              <a:t>Shut out parents’ love and help</a:t>
            </a:r>
          </a:p>
          <a:p>
            <a:r>
              <a:rPr lang="en-US" sz="3600" dirty="0"/>
              <a:t>Interfere with the development of the social brain and</a:t>
            </a:r>
          </a:p>
          <a:p>
            <a:r>
              <a:rPr lang="en-US" sz="3600" dirty="0"/>
              <a:t>Lead to the syndrome of ASD </a:t>
            </a:r>
            <a:r>
              <a:rPr lang="en-US" sz="3600"/>
              <a:t>as well as</a:t>
            </a:r>
            <a:endParaRPr lang="en-US" sz="3600" dirty="0"/>
          </a:p>
          <a:p>
            <a:r>
              <a:rPr lang="en-US" sz="3600" dirty="0"/>
              <a:t>The resistance to change</a:t>
            </a:r>
          </a:p>
          <a:p>
            <a:endParaRPr lang="en-US" sz="3600" dirty="0"/>
          </a:p>
          <a:p>
            <a:pPr marL="0" indent="0">
              <a:buNone/>
            </a:pPr>
            <a:endParaRPr lang="en-US" sz="3600" dirty="0"/>
          </a:p>
        </p:txBody>
      </p:sp>
      <p:sp>
        <p:nvSpPr>
          <p:cNvPr id="5" name="Rectangle 4"/>
          <p:cNvSpPr/>
          <p:nvPr/>
        </p:nvSpPr>
        <p:spPr>
          <a:xfrm>
            <a:off x="0" y="425527"/>
            <a:ext cx="9144000" cy="769441"/>
          </a:xfrm>
          <a:prstGeom prst="rect">
            <a:avLst/>
          </a:prstGeom>
        </p:spPr>
        <p:txBody>
          <a:bodyPr wrap="square">
            <a:spAutoFit/>
          </a:bodyPr>
          <a:lstStyle/>
          <a:p>
            <a:pPr algn="ctr"/>
            <a:r>
              <a:rPr lang="en-US" sz="4400" dirty="0"/>
              <a:t>Vicious Circle Leading to ASD</a:t>
            </a:r>
          </a:p>
        </p:txBody>
      </p:sp>
    </p:spTree>
    <p:extLst>
      <p:ext uri="{BB962C8B-B14F-4D97-AF65-F5344CB8AC3E}">
        <p14:creationId xmlns:p14="http://schemas.microsoft.com/office/powerpoint/2010/main" val="359178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524132"/>
            <a:ext cx="9144000" cy="402431"/>
          </a:xfrm>
        </p:spPr>
        <p:txBody>
          <a:bodyPr>
            <a:noAutofit/>
          </a:bodyPr>
          <a:lstStyle/>
          <a:p>
            <a:pPr algn="ctr"/>
            <a:r>
              <a:rPr lang="en-US" sz="3200" dirty="0"/>
              <a:t>Divergent Theories of ASD</a:t>
            </a:r>
          </a:p>
        </p:txBody>
      </p:sp>
      <p:sp>
        <p:nvSpPr>
          <p:cNvPr id="11" name="Rectangle 10"/>
          <p:cNvSpPr/>
          <p:nvPr/>
        </p:nvSpPr>
        <p:spPr>
          <a:xfrm>
            <a:off x="1830142" y="1647936"/>
            <a:ext cx="3451583" cy="4147677"/>
          </a:xfrm>
          <a:prstGeom prst="rect">
            <a:avLst/>
          </a:prstGeom>
          <a:ln>
            <a:noFill/>
          </a:ln>
        </p:spPr>
        <p:txBody>
          <a:bodyPr/>
          <a:lstStyle/>
          <a:p>
            <a:endParaRPr lang="en-US"/>
          </a:p>
        </p:txBody>
      </p:sp>
      <p:sp>
        <p:nvSpPr>
          <p:cNvPr id="12" name="Freeform 11"/>
          <p:cNvSpPr/>
          <p:nvPr/>
        </p:nvSpPr>
        <p:spPr>
          <a:xfrm>
            <a:off x="1490133" y="1647942"/>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Genetic / Epigenetic</a:t>
            </a:r>
          </a:p>
        </p:txBody>
      </p:sp>
      <p:sp>
        <p:nvSpPr>
          <p:cNvPr id="13" name="Freeform 12"/>
          <p:cNvSpPr/>
          <p:nvPr/>
        </p:nvSpPr>
        <p:spPr>
          <a:xfrm>
            <a:off x="1490133" y="2307787"/>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250053"/>
              <a:satOff val="-3376"/>
              <a:lumOff val="-549"/>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100000"/>
              </a:lnSpc>
              <a:spcBef>
                <a:spcPct val="0"/>
              </a:spcBef>
              <a:spcAft>
                <a:spcPts val="0"/>
              </a:spcAft>
            </a:pPr>
            <a:r>
              <a:rPr lang="en-US" sz="1400" kern="1200" dirty="0">
                <a:latin typeface="Times New Roman"/>
                <a:cs typeface="Times New Roman"/>
              </a:rPr>
              <a:t>Environmental / General Biological</a:t>
            </a:r>
          </a:p>
        </p:txBody>
      </p:sp>
      <p:sp>
        <p:nvSpPr>
          <p:cNvPr id="14" name="Freeform 13"/>
          <p:cNvSpPr/>
          <p:nvPr/>
        </p:nvSpPr>
        <p:spPr>
          <a:xfrm>
            <a:off x="1490133" y="2967664"/>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500106"/>
              <a:satOff val="-6752"/>
              <a:lumOff val="-1098"/>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90000"/>
              </a:lnSpc>
              <a:spcBef>
                <a:spcPct val="0"/>
              </a:spcBef>
              <a:spcAft>
                <a:spcPct val="35000"/>
              </a:spcAft>
            </a:pPr>
            <a:r>
              <a:rPr lang="en-US" sz="1400" kern="1200" dirty="0" err="1">
                <a:latin typeface="Times New Roman"/>
                <a:cs typeface="Times New Roman"/>
              </a:rPr>
              <a:t>Neuroanatomy</a:t>
            </a:r>
            <a:endParaRPr lang="en-US" sz="1400" kern="1200" dirty="0">
              <a:latin typeface="Times New Roman"/>
              <a:cs typeface="Times New Roman"/>
            </a:endParaRPr>
          </a:p>
        </p:txBody>
      </p:sp>
      <p:sp>
        <p:nvSpPr>
          <p:cNvPr id="15" name="Freeform 14"/>
          <p:cNvSpPr/>
          <p:nvPr/>
        </p:nvSpPr>
        <p:spPr>
          <a:xfrm>
            <a:off x="1490133" y="3627480"/>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6750160"/>
              <a:satOff val="-10128"/>
              <a:lumOff val="-1647"/>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Neuromodulators / Neurotransmitters</a:t>
            </a:r>
          </a:p>
        </p:txBody>
      </p:sp>
      <p:sp>
        <p:nvSpPr>
          <p:cNvPr id="16" name="Freeform 15"/>
          <p:cNvSpPr/>
          <p:nvPr/>
        </p:nvSpPr>
        <p:spPr>
          <a:xfrm>
            <a:off x="1490133" y="4287387"/>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9000212"/>
              <a:satOff val="-13504"/>
              <a:lumOff val="-2196"/>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Neutral Networks / Connectivity	</a:t>
            </a:r>
          </a:p>
        </p:txBody>
      </p:sp>
      <p:sp>
        <p:nvSpPr>
          <p:cNvPr id="17" name="Freeform 16"/>
          <p:cNvSpPr/>
          <p:nvPr/>
        </p:nvSpPr>
        <p:spPr>
          <a:xfrm>
            <a:off x="1490133" y="4947232"/>
            <a:ext cx="3051967" cy="565582"/>
          </a:xfrm>
          <a:custGeom>
            <a:avLst/>
            <a:gdLst>
              <a:gd name="connsiteX0" fmla="*/ 0 w 4310743"/>
              <a:gd name="connsiteY0" fmla="*/ 93518 h 561099"/>
              <a:gd name="connsiteX1" fmla="*/ 93518 w 4310743"/>
              <a:gd name="connsiteY1" fmla="*/ 0 h 561099"/>
              <a:gd name="connsiteX2" fmla="*/ 4217225 w 4310743"/>
              <a:gd name="connsiteY2" fmla="*/ 0 h 561099"/>
              <a:gd name="connsiteX3" fmla="*/ 4310743 w 4310743"/>
              <a:gd name="connsiteY3" fmla="*/ 93518 h 561099"/>
              <a:gd name="connsiteX4" fmla="*/ 4310743 w 4310743"/>
              <a:gd name="connsiteY4" fmla="*/ 467581 h 561099"/>
              <a:gd name="connsiteX5" fmla="*/ 4217225 w 4310743"/>
              <a:gd name="connsiteY5" fmla="*/ 561099 h 561099"/>
              <a:gd name="connsiteX6" fmla="*/ 93518 w 4310743"/>
              <a:gd name="connsiteY6" fmla="*/ 561099 h 561099"/>
              <a:gd name="connsiteX7" fmla="*/ 0 w 4310743"/>
              <a:gd name="connsiteY7" fmla="*/ 467581 h 561099"/>
              <a:gd name="connsiteX8" fmla="*/ 0 w 4310743"/>
              <a:gd name="connsiteY8" fmla="*/ 93518 h 56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3" h="561099">
                <a:moveTo>
                  <a:pt x="0" y="93518"/>
                </a:moveTo>
                <a:cubicBezTo>
                  <a:pt x="0" y="41869"/>
                  <a:pt x="41869" y="0"/>
                  <a:pt x="93518" y="0"/>
                </a:cubicBezTo>
                <a:lnTo>
                  <a:pt x="4217225" y="0"/>
                </a:lnTo>
                <a:cubicBezTo>
                  <a:pt x="4268874" y="0"/>
                  <a:pt x="4310743" y="41869"/>
                  <a:pt x="4310743" y="93518"/>
                </a:cubicBezTo>
                <a:lnTo>
                  <a:pt x="4310743" y="467581"/>
                </a:lnTo>
                <a:cubicBezTo>
                  <a:pt x="4310743" y="519230"/>
                  <a:pt x="4268874" y="561099"/>
                  <a:pt x="4217225" y="561099"/>
                </a:cubicBezTo>
                <a:lnTo>
                  <a:pt x="93518" y="561099"/>
                </a:lnTo>
                <a:cubicBezTo>
                  <a:pt x="41869" y="561099"/>
                  <a:pt x="0" y="519230"/>
                  <a:pt x="0" y="467581"/>
                </a:cubicBezTo>
                <a:lnTo>
                  <a:pt x="0" y="93518"/>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250266"/>
              <a:satOff val="-16880"/>
              <a:lumOff val="-2745"/>
              <a:alphaOff val="0"/>
            </a:schemeClr>
          </a:fillRef>
          <a:effectRef idx="1">
            <a:scrgbClr r="0" g="0" b="0"/>
          </a:effectRef>
          <a:fontRef idx="minor">
            <a:schemeClr val="dk1"/>
          </a:fontRef>
        </p:style>
        <p:txBody>
          <a:bodyPr spcFirstLastPara="0" vert="horz" wrap="square" lIns="118831" tIns="50251" rIns="118831" bIns="50251"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Sensory Processing</a:t>
            </a:r>
          </a:p>
        </p:txBody>
      </p:sp>
      <p:grpSp>
        <p:nvGrpSpPr>
          <p:cNvPr id="22" name="Group 21"/>
          <p:cNvGrpSpPr/>
          <p:nvPr/>
        </p:nvGrpSpPr>
        <p:grpSpPr>
          <a:xfrm>
            <a:off x="5917437" y="1664324"/>
            <a:ext cx="744179" cy="558134"/>
            <a:chOff x="371495" y="30573"/>
            <a:chExt cx="744179" cy="558134"/>
          </a:xfrm>
        </p:grpSpPr>
        <p:sp>
          <p:nvSpPr>
            <p:cNvPr id="23" name="Rectangle 22"/>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4" name="Rectangle 23"/>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dirty="0">
                  <a:solidFill>
                    <a:schemeClr val="tx1"/>
                  </a:solidFill>
                  <a:latin typeface="Times New Roman"/>
                  <a:cs typeface="Times New Roman"/>
                </a:rPr>
                <a:t>ASD</a:t>
              </a:r>
            </a:p>
          </p:txBody>
        </p:sp>
      </p:grpSp>
      <p:grpSp>
        <p:nvGrpSpPr>
          <p:cNvPr id="25" name="Group 24"/>
          <p:cNvGrpSpPr/>
          <p:nvPr/>
        </p:nvGrpSpPr>
        <p:grpSpPr>
          <a:xfrm>
            <a:off x="5917437" y="2324175"/>
            <a:ext cx="744179" cy="558134"/>
            <a:chOff x="371495" y="30573"/>
            <a:chExt cx="744179" cy="558134"/>
          </a:xfrm>
        </p:grpSpPr>
        <p:sp>
          <p:nvSpPr>
            <p:cNvPr id="26" name="Rectangle 25"/>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7" name="Rectangle 26"/>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dirty="0">
                  <a:solidFill>
                    <a:schemeClr val="tx1"/>
                  </a:solidFill>
                  <a:latin typeface="Times New Roman"/>
                  <a:cs typeface="Times New Roman"/>
                </a:rPr>
                <a:t>ASD</a:t>
              </a:r>
            </a:p>
          </p:txBody>
        </p:sp>
      </p:grpSp>
      <p:grpSp>
        <p:nvGrpSpPr>
          <p:cNvPr id="28" name="Group 27"/>
          <p:cNvGrpSpPr/>
          <p:nvPr/>
        </p:nvGrpSpPr>
        <p:grpSpPr>
          <a:xfrm>
            <a:off x="5917437" y="2984052"/>
            <a:ext cx="744179" cy="558134"/>
            <a:chOff x="371495" y="30573"/>
            <a:chExt cx="744179" cy="558134"/>
          </a:xfrm>
        </p:grpSpPr>
        <p:sp>
          <p:nvSpPr>
            <p:cNvPr id="29" name="Rectangle 28"/>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0" name="Rectangle 29"/>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dirty="0">
                  <a:solidFill>
                    <a:schemeClr val="tx1"/>
                  </a:solidFill>
                  <a:latin typeface="Times New Roman"/>
                  <a:cs typeface="Times New Roman"/>
                </a:rPr>
                <a:t>ASD</a:t>
              </a:r>
            </a:p>
          </p:txBody>
        </p:sp>
      </p:grpSp>
      <p:grpSp>
        <p:nvGrpSpPr>
          <p:cNvPr id="31" name="Group 30"/>
          <p:cNvGrpSpPr/>
          <p:nvPr/>
        </p:nvGrpSpPr>
        <p:grpSpPr>
          <a:xfrm>
            <a:off x="5917437" y="3643348"/>
            <a:ext cx="744179" cy="558134"/>
            <a:chOff x="371495" y="30573"/>
            <a:chExt cx="744179" cy="558134"/>
          </a:xfrm>
        </p:grpSpPr>
        <p:sp>
          <p:nvSpPr>
            <p:cNvPr id="32" name="Rectangle 31"/>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3" name="Rectangle 32"/>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a:solidFill>
                    <a:schemeClr val="tx1"/>
                  </a:solidFill>
                  <a:latin typeface="Times New Roman"/>
                  <a:cs typeface="Times New Roman"/>
                </a:rPr>
                <a:t>ASD</a:t>
              </a:r>
            </a:p>
          </p:txBody>
        </p:sp>
      </p:grpSp>
      <p:grpSp>
        <p:nvGrpSpPr>
          <p:cNvPr id="34" name="Group 33"/>
          <p:cNvGrpSpPr/>
          <p:nvPr/>
        </p:nvGrpSpPr>
        <p:grpSpPr>
          <a:xfrm>
            <a:off x="5917437" y="4303775"/>
            <a:ext cx="744179" cy="558134"/>
            <a:chOff x="371495" y="30573"/>
            <a:chExt cx="744179" cy="558134"/>
          </a:xfrm>
        </p:grpSpPr>
        <p:sp>
          <p:nvSpPr>
            <p:cNvPr id="35" name="Rectangle 34"/>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6" name="Rectangle 35"/>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dirty="0">
                  <a:solidFill>
                    <a:schemeClr val="tx1"/>
                  </a:solidFill>
                  <a:latin typeface="Times New Roman"/>
                  <a:cs typeface="Times New Roman"/>
                </a:rPr>
                <a:t>ASD</a:t>
              </a:r>
            </a:p>
          </p:txBody>
        </p:sp>
      </p:grpSp>
      <p:grpSp>
        <p:nvGrpSpPr>
          <p:cNvPr id="37" name="Group 36"/>
          <p:cNvGrpSpPr/>
          <p:nvPr/>
        </p:nvGrpSpPr>
        <p:grpSpPr>
          <a:xfrm>
            <a:off x="5917437" y="4963620"/>
            <a:ext cx="744179" cy="558134"/>
            <a:chOff x="371495" y="30573"/>
            <a:chExt cx="744179" cy="558134"/>
          </a:xfrm>
        </p:grpSpPr>
        <p:sp>
          <p:nvSpPr>
            <p:cNvPr id="38" name="Rectangle 37"/>
            <p:cNvSpPr/>
            <p:nvPr/>
          </p:nvSpPr>
          <p:spPr>
            <a:xfrm>
              <a:off x="371495" y="30573"/>
              <a:ext cx="744179" cy="558134"/>
            </a:xfrm>
            <a:prstGeom prst="rect">
              <a:avLst/>
            </a:prstGeom>
            <a:solidFill>
              <a:schemeClr val="accent2">
                <a:lumMod val="40000"/>
                <a:lumOff val="60000"/>
                <a:alpha val="99000"/>
              </a:schemeClr>
            </a:solidFill>
            <a:ln w="3175" cmpd="sng">
              <a:solidFill>
                <a:schemeClr val="tx1">
                  <a:lumMod val="50000"/>
                  <a:lumOff val="50000"/>
                </a:schemeClr>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9" name="Rectangle 38"/>
            <p:cNvSpPr/>
            <p:nvPr/>
          </p:nvSpPr>
          <p:spPr>
            <a:xfrm>
              <a:off x="371495" y="30573"/>
              <a:ext cx="744179" cy="5581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1910" rIns="91440" bIns="41910" numCol="1" spcCol="1270" anchor="ctr" anchorCtr="0">
              <a:noAutofit/>
            </a:bodyPr>
            <a:lstStyle/>
            <a:p>
              <a:pPr lvl="0" algn="ctr" defTabSz="488950">
                <a:lnSpc>
                  <a:spcPct val="90000"/>
                </a:lnSpc>
                <a:spcBef>
                  <a:spcPct val="0"/>
                </a:spcBef>
                <a:spcAft>
                  <a:spcPct val="35000"/>
                </a:spcAft>
              </a:pPr>
              <a:r>
                <a:rPr lang="en-US" sz="1400" kern="1200" dirty="0">
                  <a:solidFill>
                    <a:schemeClr val="tx1"/>
                  </a:solidFill>
                  <a:latin typeface="Times New Roman"/>
                  <a:cs typeface="Times New Roman"/>
                </a:rPr>
                <a:t>ASD</a:t>
              </a:r>
            </a:p>
          </p:txBody>
        </p:sp>
      </p:grpSp>
      <p:grpSp>
        <p:nvGrpSpPr>
          <p:cNvPr id="40" name="Group 39"/>
          <p:cNvGrpSpPr/>
          <p:nvPr/>
        </p:nvGrpSpPr>
        <p:grpSpPr>
          <a:xfrm>
            <a:off x="4890447" y="1824948"/>
            <a:ext cx="685799" cy="249226"/>
            <a:chOff x="240846" y="283210"/>
            <a:chExt cx="685799" cy="249226"/>
          </a:xfrm>
          <a:scene3d>
            <a:camera prst="orthographicFront"/>
            <a:lightRig rig="flat" dir="t"/>
          </a:scene3d>
        </p:grpSpPr>
        <p:sp>
          <p:nvSpPr>
            <p:cNvPr id="41" name="Right Arrow 40"/>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42"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grpSp>
        <p:nvGrpSpPr>
          <p:cNvPr id="43" name="Group 42"/>
          <p:cNvGrpSpPr/>
          <p:nvPr/>
        </p:nvGrpSpPr>
        <p:grpSpPr>
          <a:xfrm>
            <a:off x="4890447" y="2484565"/>
            <a:ext cx="685799" cy="249226"/>
            <a:chOff x="240846" y="283210"/>
            <a:chExt cx="685799" cy="249226"/>
          </a:xfrm>
          <a:scene3d>
            <a:camera prst="orthographicFront"/>
            <a:lightRig rig="flat" dir="t"/>
          </a:scene3d>
        </p:grpSpPr>
        <p:sp>
          <p:nvSpPr>
            <p:cNvPr id="44" name="Right Arrow 43"/>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45"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grpSp>
        <p:nvGrpSpPr>
          <p:cNvPr id="46" name="Group 45"/>
          <p:cNvGrpSpPr/>
          <p:nvPr/>
        </p:nvGrpSpPr>
        <p:grpSpPr>
          <a:xfrm>
            <a:off x="4890447" y="3126903"/>
            <a:ext cx="685799" cy="249226"/>
            <a:chOff x="240846" y="283210"/>
            <a:chExt cx="685799" cy="249226"/>
          </a:xfrm>
          <a:scene3d>
            <a:camera prst="orthographicFront"/>
            <a:lightRig rig="flat" dir="t"/>
          </a:scene3d>
        </p:grpSpPr>
        <p:sp>
          <p:nvSpPr>
            <p:cNvPr id="47" name="Right Arrow 46"/>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48"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grpSp>
        <p:nvGrpSpPr>
          <p:cNvPr id="49" name="Group 48"/>
          <p:cNvGrpSpPr/>
          <p:nvPr/>
        </p:nvGrpSpPr>
        <p:grpSpPr>
          <a:xfrm>
            <a:off x="4890447" y="3790580"/>
            <a:ext cx="685799" cy="249226"/>
            <a:chOff x="240846" y="283210"/>
            <a:chExt cx="685799" cy="249226"/>
          </a:xfrm>
          <a:scene3d>
            <a:camera prst="orthographicFront"/>
            <a:lightRig rig="flat" dir="t"/>
          </a:scene3d>
        </p:grpSpPr>
        <p:sp>
          <p:nvSpPr>
            <p:cNvPr id="50" name="Right Arrow 49"/>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1"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grpSp>
        <p:nvGrpSpPr>
          <p:cNvPr id="52" name="Group 51"/>
          <p:cNvGrpSpPr/>
          <p:nvPr/>
        </p:nvGrpSpPr>
        <p:grpSpPr>
          <a:xfrm>
            <a:off x="4890447" y="4407662"/>
            <a:ext cx="685799" cy="249226"/>
            <a:chOff x="240846" y="283210"/>
            <a:chExt cx="685799" cy="249226"/>
          </a:xfrm>
          <a:scene3d>
            <a:camera prst="orthographicFront"/>
            <a:lightRig rig="flat" dir="t"/>
          </a:scene3d>
        </p:grpSpPr>
        <p:sp>
          <p:nvSpPr>
            <p:cNvPr id="53" name="Right Arrow 52"/>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4"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grpSp>
        <p:nvGrpSpPr>
          <p:cNvPr id="55" name="Group 54"/>
          <p:cNvGrpSpPr/>
          <p:nvPr/>
        </p:nvGrpSpPr>
        <p:grpSpPr>
          <a:xfrm>
            <a:off x="4887815" y="5101548"/>
            <a:ext cx="685799" cy="249226"/>
            <a:chOff x="240846" y="283210"/>
            <a:chExt cx="685799" cy="249226"/>
          </a:xfrm>
          <a:scene3d>
            <a:camera prst="orthographicFront"/>
            <a:lightRig rig="flat" dir="t"/>
          </a:scene3d>
        </p:grpSpPr>
        <p:sp>
          <p:nvSpPr>
            <p:cNvPr id="56" name="Right Arrow 55"/>
            <p:cNvSpPr/>
            <p:nvPr/>
          </p:nvSpPr>
          <p:spPr>
            <a:xfrm>
              <a:off x="240846" y="283210"/>
              <a:ext cx="685799" cy="249226"/>
            </a:xfrm>
            <a:prstGeom prst="rightArrow">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7" name="Right Arrow 4"/>
            <p:cNvSpPr/>
            <p:nvPr/>
          </p:nvSpPr>
          <p:spPr>
            <a:xfrm>
              <a:off x="240846" y="345517"/>
              <a:ext cx="623493" cy="1246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74320" tIns="19050" rIns="91440" bIns="19050" numCol="1" spcCol="1270" anchor="ctr" anchorCtr="0">
              <a:noAutofit/>
            </a:bodyPr>
            <a:lstStyle/>
            <a:p>
              <a:pPr lvl="0" algn="ctr" defTabSz="444500">
                <a:lnSpc>
                  <a:spcPct val="90000"/>
                </a:lnSpc>
                <a:spcBef>
                  <a:spcPct val="0"/>
                </a:spcBef>
                <a:spcAft>
                  <a:spcPct val="35000"/>
                </a:spcAft>
              </a:pPr>
              <a:endParaRPr lang="en-US" sz="1400" kern="1200">
                <a:latin typeface="Times New Roman"/>
                <a:cs typeface="Times New Roman"/>
              </a:endParaRPr>
            </a:p>
          </p:txBody>
        </p:sp>
      </p:grpSp>
    </p:spTree>
    <p:extLst>
      <p:ext uri="{BB962C8B-B14F-4D97-AF65-F5344CB8AC3E}">
        <p14:creationId xmlns:p14="http://schemas.microsoft.com/office/powerpoint/2010/main" val="46962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par>
                          <p:cTn id="25" fill="hold">
                            <p:stCondLst>
                              <p:cond delay="1500"/>
                            </p:stCondLst>
                            <p:childTnLst>
                              <p:par>
                                <p:cTn id="26" presetID="10"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500"/>
                            </p:stCondLst>
                            <p:childTnLst>
                              <p:par>
                                <p:cTn id="35" presetID="10" presetClass="entr" presetSubtype="0" fill="hold" nodeType="afterEffect">
                                  <p:stCondLst>
                                    <p:cond delay="5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par>
                          <p:cTn id="38" fill="hold">
                            <p:stCondLst>
                              <p:cond delay="1500"/>
                            </p:stCondLst>
                            <p:childTnLst>
                              <p:par>
                                <p:cTn id="39" presetID="10" presetClass="entr" presetSubtype="0" fill="hold" nodeType="afterEffect">
                                  <p:stCondLst>
                                    <p:cond delay="5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1000"/>
                            </p:stCondLst>
                            <p:childTnLst>
                              <p:par>
                                <p:cTn id="48" presetID="10" presetClass="entr" presetSubtype="0" fill="hold" nodeType="afterEffect">
                                  <p:stCondLst>
                                    <p:cond delay="5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par>
                          <p:cTn id="51" fill="hold">
                            <p:stCondLst>
                              <p:cond delay="2000"/>
                            </p:stCondLst>
                            <p:childTnLst>
                              <p:par>
                                <p:cTn id="52" presetID="10" presetClass="entr" presetSubtype="0" fill="hold" nodeType="after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0" presetClass="entr" presetSubtype="0" fill="hold" nodeType="afterEffect">
                                  <p:stCondLst>
                                    <p:cond delay="50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1500"/>
                            </p:stCondLst>
                            <p:childTnLst>
                              <p:par>
                                <p:cTn id="65" presetID="10" presetClass="entr" presetSubtype="0" fill="hold" nodeType="afterEffect">
                                  <p:stCondLst>
                                    <p:cond delay="50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500"/>
                            </p:stCondLst>
                            <p:childTnLst>
                              <p:par>
                                <p:cTn id="74" presetID="10" presetClass="entr" presetSubtype="0" fill="hold" nodeType="afterEffect">
                                  <p:stCondLst>
                                    <p:cond delay="50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childTnLst>
                          </p:cTn>
                        </p:par>
                        <p:par>
                          <p:cTn id="77" fill="hold">
                            <p:stCondLst>
                              <p:cond delay="1500"/>
                            </p:stCondLst>
                            <p:childTnLst>
                              <p:par>
                                <p:cTn id="78" presetID="10" presetClass="entr" presetSubtype="0" fill="hold" nodeType="afterEffect">
                                  <p:stCondLst>
                                    <p:cond delay="50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470684" y="2153428"/>
            <a:ext cx="5943600" cy="2174240"/>
          </a:xfrm>
          <a:prstGeom prst="rect">
            <a:avLst/>
          </a:prstGeom>
          <a:ln>
            <a:noFill/>
          </a:ln>
        </p:spPr>
        <p:txBody>
          <a:bodyPr/>
          <a:lstStyle/>
          <a:p>
            <a:endParaRPr lang="en-US"/>
          </a:p>
        </p:txBody>
      </p:sp>
      <p:sp>
        <p:nvSpPr>
          <p:cNvPr id="28" name="Freeform 27"/>
          <p:cNvSpPr/>
          <p:nvPr/>
        </p:nvSpPr>
        <p:spPr>
          <a:xfrm>
            <a:off x="970329" y="2657328"/>
            <a:ext cx="1457890" cy="1788028"/>
          </a:xfrm>
          <a:custGeom>
            <a:avLst/>
            <a:gdLst>
              <a:gd name="connsiteX0" fmla="*/ 0 w 1166312"/>
              <a:gd name="connsiteY0" fmla="*/ 194389 h 1430422"/>
              <a:gd name="connsiteX1" fmla="*/ 194389 w 1166312"/>
              <a:gd name="connsiteY1" fmla="*/ 0 h 1430422"/>
              <a:gd name="connsiteX2" fmla="*/ 971923 w 1166312"/>
              <a:gd name="connsiteY2" fmla="*/ 0 h 1430422"/>
              <a:gd name="connsiteX3" fmla="*/ 1166312 w 1166312"/>
              <a:gd name="connsiteY3" fmla="*/ 194389 h 1430422"/>
              <a:gd name="connsiteX4" fmla="*/ 1166312 w 1166312"/>
              <a:gd name="connsiteY4" fmla="*/ 1236033 h 1430422"/>
              <a:gd name="connsiteX5" fmla="*/ 971923 w 1166312"/>
              <a:gd name="connsiteY5" fmla="*/ 1430422 h 1430422"/>
              <a:gd name="connsiteX6" fmla="*/ 194389 w 1166312"/>
              <a:gd name="connsiteY6" fmla="*/ 1430422 h 1430422"/>
              <a:gd name="connsiteX7" fmla="*/ 0 w 1166312"/>
              <a:gd name="connsiteY7" fmla="*/ 1236033 h 1430422"/>
              <a:gd name="connsiteX8" fmla="*/ 0 w 1166312"/>
              <a:gd name="connsiteY8" fmla="*/ 194389 h 143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312" h="1430422">
                <a:moveTo>
                  <a:pt x="0" y="194389"/>
                </a:moveTo>
                <a:cubicBezTo>
                  <a:pt x="0" y="87031"/>
                  <a:pt x="87031" y="0"/>
                  <a:pt x="194389" y="0"/>
                </a:cubicBezTo>
                <a:lnTo>
                  <a:pt x="971923" y="0"/>
                </a:lnTo>
                <a:cubicBezTo>
                  <a:pt x="1079281" y="0"/>
                  <a:pt x="1166312" y="87031"/>
                  <a:pt x="1166312" y="194389"/>
                </a:cubicBezTo>
                <a:lnTo>
                  <a:pt x="1166312" y="1236033"/>
                </a:lnTo>
                <a:cubicBezTo>
                  <a:pt x="1166312" y="1343391"/>
                  <a:pt x="1079281" y="1430422"/>
                  <a:pt x="971923" y="1430422"/>
                </a:cubicBezTo>
                <a:lnTo>
                  <a:pt x="194389" y="1430422"/>
                </a:lnTo>
                <a:cubicBezTo>
                  <a:pt x="87031" y="1430422"/>
                  <a:pt x="0" y="1343391"/>
                  <a:pt x="0" y="1236033"/>
                </a:cubicBezTo>
                <a:lnTo>
                  <a:pt x="0" y="194389"/>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102655" tIns="102655" rIns="102655" bIns="102655" numCol="1" spcCol="1270" anchor="ctr" anchorCtr="0">
            <a:noAutofit/>
          </a:bodyPr>
          <a:lstStyle/>
          <a:p>
            <a:pPr lvl="0" algn="ctr" defTabSz="533400">
              <a:lnSpc>
                <a:spcPct val="90000"/>
              </a:lnSpc>
              <a:spcBef>
                <a:spcPct val="0"/>
              </a:spcBef>
              <a:spcAft>
                <a:spcPct val="35000"/>
              </a:spcAft>
            </a:pPr>
            <a:r>
              <a:rPr lang="en-US" sz="1600" kern="1200" dirty="0">
                <a:latin typeface="Times New Roman"/>
                <a:cs typeface="Times New Roman"/>
              </a:rPr>
              <a:t>Heterogeneous Biological Factors</a:t>
            </a:r>
          </a:p>
        </p:txBody>
      </p:sp>
      <p:sp>
        <p:nvSpPr>
          <p:cNvPr id="29" name="Freeform 28"/>
          <p:cNvSpPr>
            <a:spLocks/>
          </p:cNvSpPr>
          <p:nvPr/>
        </p:nvSpPr>
        <p:spPr>
          <a:xfrm>
            <a:off x="3874870" y="2670639"/>
            <a:ext cx="1457890" cy="1783080"/>
          </a:xfrm>
          <a:custGeom>
            <a:avLst/>
            <a:gdLst>
              <a:gd name="connsiteX0" fmla="*/ 0 w 1166312"/>
              <a:gd name="connsiteY0" fmla="*/ 194389 h 1426464"/>
              <a:gd name="connsiteX1" fmla="*/ 194389 w 1166312"/>
              <a:gd name="connsiteY1" fmla="*/ 0 h 1426464"/>
              <a:gd name="connsiteX2" fmla="*/ 971923 w 1166312"/>
              <a:gd name="connsiteY2" fmla="*/ 0 h 1426464"/>
              <a:gd name="connsiteX3" fmla="*/ 1166312 w 1166312"/>
              <a:gd name="connsiteY3" fmla="*/ 194389 h 1426464"/>
              <a:gd name="connsiteX4" fmla="*/ 1166312 w 1166312"/>
              <a:gd name="connsiteY4" fmla="*/ 1232075 h 1426464"/>
              <a:gd name="connsiteX5" fmla="*/ 971923 w 1166312"/>
              <a:gd name="connsiteY5" fmla="*/ 1426464 h 1426464"/>
              <a:gd name="connsiteX6" fmla="*/ 194389 w 1166312"/>
              <a:gd name="connsiteY6" fmla="*/ 1426464 h 1426464"/>
              <a:gd name="connsiteX7" fmla="*/ 0 w 1166312"/>
              <a:gd name="connsiteY7" fmla="*/ 1232075 h 1426464"/>
              <a:gd name="connsiteX8" fmla="*/ 0 w 1166312"/>
              <a:gd name="connsiteY8" fmla="*/ 194389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312" h="1426464">
                <a:moveTo>
                  <a:pt x="0" y="194389"/>
                </a:moveTo>
                <a:cubicBezTo>
                  <a:pt x="0" y="87031"/>
                  <a:pt x="87031" y="0"/>
                  <a:pt x="194389" y="0"/>
                </a:cubicBezTo>
                <a:lnTo>
                  <a:pt x="971923" y="0"/>
                </a:lnTo>
                <a:cubicBezTo>
                  <a:pt x="1079281" y="0"/>
                  <a:pt x="1166312" y="87031"/>
                  <a:pt x="1166312" y="194389"/>
                </a:cubicBezTo>
                <a:lnTo>
                  <a:pt x="1166312" y="1232075"/>
                </a:lnTo>
                <a:cubicBezTo>
                  <a:pt x="1166312" y="1339433"/>
                  <a:pt x="1079281" y="1426464"/>
                  <a:pt x="971923" y="1426464"/>
                </a:cubicBezTo>
                <a:lnTo>
                  <a:pt x="194389" y="1426464"/>
                </a:lnTo>
                <a:cubicBezTo>
                  <a:pt x="87031" y="1426464"/>
                  <a:pt x="0" y="1339433"/>
                  <a:pt x="0" y="1232075"/>
                </a:cubicBezTo>
                <a:lnTo>
                  <a:pt x="0" y="194389"/>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102655" tIns="102655" rIns="102655" bIns="102655" numCol="1" spcCol="1270" anchor="ctr" anchorCtr="0">
            <a:noAutofit/>
          </a:bodyPr>
          <a:lstStyle/>
          <a:p>
            <a:pPr lvl="0" algn="ctr" defTabSz="533400">
              <a:lnSpc>
                <a:spcPct val="90000"/>
              </a:lnSpc>
              <a:spcBef>
                <a:spcPct val="0"/>
              </a:spcBef>
              <a:spcAft>
                <a:spcPct val="35000"/>
              </a:spcAft>
            </a:pPr>
            <a:r>
              <a:rPr lang="en-US" sz="1600" kern="1200" dirty="0">
                <a:latin typeface="Times New Roman"/>
                <a:cs typeface="Times New Roman"/>
              </a:rPr>
              <a:t>Disruption of Adaptive Social Behavior / Social Engagement</a:t>
            </a:r>
          </a:p>
        </p:txBody>
      </p:sp>
      <p:sp>
        <p:nvSpPr>
          <p:cNvPr id="19" name="Right Arrow 18"/>
          <p:cNvSpPr/>
          <p:nvPr/>
        </p:nvSpPr>
        <p:spPr>
          <a:xfrm>
            <a:off x="2686118" y="3353392"/>
            <a:ext cx="1000125" cy="285750"/>
          </a:xfrm>
          <a:prstGeom prst="rightArrow">
            <a:avLst/>
          </a:prstGeom>
          <a:solidFill>
            <a:schemeClr val="tx2">
              <a:lumMod val="40000"/>
              <a:lumOff val="60000"/>
            </a:schemeClr>
          </a:solid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wrap="square">
            <a:noAutofit/>
          </a:bodyPr>
          <a:lstStyle/>
          <a:p>
            <a:pPr marL="0" marR="0" algn="ctr">
              <a:spcBef>
                <a:spcPts val="0"/>
              </a:spcBef>
              <a:spcAft>
                <a:spcPts val="0"/>
              </a:spcAft>
            </a:pPr>
            <a:r>
              <a:rPr lang="en-US" sz="1200">
                <a:solidFill>
                  <a:srgbClr val="000000"/>
                </a:solidFill>
                <a:effectLst/>
                <a:latin typeface="Times New Roman"/>
                <a:ea typeface="ＭＳ 明朝"/>
                <a:cs typeface="Times New Roman"/>
              </a:rPr>
              <a:t> </a:t>
            </a:r>
            <a:endParaRPr lang="en-US" sz="1200">
              <a:effectLst/>
              <a:latin typeface="Times New Roman"/>
              <a:ea typeface="ＭＳ 明朝"/>
              <a:cs typeface="Times New Roman"/>
            </a:endParaRPr>
          </a:p>
        </p:txBody>
      </p:sp>
      <p:sp>
        <p:nvSpPr>
          <p:cNvPr id="20" name="Right Arrow 19"/>
          <p:cNvSpPr/>
          <p:nvPr/>
        </p:nvSpPr>
        <p:spPr>
          <a:xfrm rot="600000">
            <a:off x="5659221" y="3081814"/>
            <a:ext cx="1000125" cy="285750"/>
          </a:xfrm>
          <a:prstGeom prst="rightArrow">
            <a:avLst/>
          </a:prstGeom>
          <a:solidFill>
            <a:schemeClr val="tx2">
              <a:lumMod val="40000"/>
              <a:lumOff val="60000"/>
            </a:schemeClr>
          </a:solid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wrap="square">
            <a:noAutofit/>
          </a:bodyPr>
          <a:lstStyle/>
          <a:p>
            <a:pPr marL="0" marR="0" algn="ctr">
              <a:spcBef>
                <a:spcPts val="0"/>
              </a:spcBef>
              <a:spcAft>
                <a:spcPts val="0"/>
              </a:spcAft>
            </a:pPr>
            <a:r>
              <a:rPr lang="en-US" sz="1200">
                <a:solidFill>
                  <a:srgbClr val="000000"/>
                </a:solidFill>
                <a:effectLst/>
                <a:latin typeface="Times New Roman"/>
                <a:ea typeface="ＭＳ 明朝"/>
                <a:cs typeface="Times New Roman"/>
              </a:rPr>
              <a:t> </a:t>
            </a:r>
            <a:endParaRPr lang="en-US" sz="1200">
              <a:effectLst/>
              <a:latin typeface="Times New Roman"/>
              <a:ea typeface="ＭＳ 明朝"/>
              <a:cs typeface="Times New Roman"/>
            </a:endParaRPr>
          </a:p>
        </p:txBody>
      </p:sp>
      <p:sp>
        <p:nvSpPr>
          <p:cNvPr id="21" name="Right Arrow 20"/>
          <p:cNvSpPr/>
          <p:nvPr/>
        </p:nvSpPr>
        <p:spPr>
          <a:xfrm rot="21000000">
            <a:off x="5659221" y="3653225"/>
            <a:ext cx="1000125" cy="285750"/>
          </a:xfrm>
          <a:prstGeom prst="rightArrow">
            <a:avLst/>
          </a:prstGeom>
          <a:solidFill>
            <a:schemeClr val="tx2">
              <a:lumMod val="40000"/>
              <a:lumOff val="60000"/>
            </a:schemeClr>
          </a:solid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wrap="square">
            <a:noAutofit/>
          </a:bodyPr>
          <a:lstStyle/>
          <a:p>
            <a:pPr marL="0" marR="0" algn="ctr">
              <a:spcBef>
                <a:spcPts val="0"/>
              </a:spcBef>
              <a:spcAft>
                <a:spcPts val="0"/>
              </a:spcAft>
            </a:pPr>
            <a:r>
              <a:rPr lang="en-US" sz="1200">
                <a:solidFill>
                  <a:srgbClr val="000000"/>
                </a:solidFill>
                <a:effectLst/>
                <a:latin typeface="Times New Roman"/>
                <a:ea typeface="ＭＳ 明朝"/>
                <a:cs typeface="Times New Roman"/>
              </a:rPr>
              <a:t> </a:t>
            </a:r>
            <a:endParaRPr lang="en-US" sz="1200">
              <a:effectLst/>
              <a:latin typeface="Times New Roman"/>
              <a:ea typeface="ＭＳ 明朝"/>
              <a:cs typeface="Times New Roman"/>
            </a:endParaRPr>
          </a:p>
        </p:txBody>
      </p:sp>
      <p:sp>
        <p:nvSpPr>
          <p:cNvPr id="22" name="Rectangle 21"/>
          <p:cNvSpPr/>
          <p:nvPr/>
        </p:nvSpPr>
        <p:spPr>
          <a:xfrm>
            <a:off x="6942384" y="2796214"/>
            <a:ext cx="1485900" cy="1485900"/>
          </a:xfrm>
          <a:prstGeom prst="rect">
            <a:avLst/>
          </a:prstGeom>
          <a:solidFill>
            <a:schemeClr val="accent2">
              <a:lumMod val="40000"/>
              <a:lumOff val="60000"/>
            </a:schemeClr>
          </a:solidFill>
          <a:ln w="3175" cmpd="sng">
            <a:solidFill>
              <a:schemeClr val="tx1">
                <a:lumMod val="50000"/>
                <a:lumOff val="50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solidFill>
                  <a:srgbClr val="000000"/>
                </a:solidFill>
                <a:effectLst/>
                <a:latin typeface="Times New Roman"/>
                <a:ea typeface="ＭＳ 明朝"/>
                <a:cs typeface="Times New Roman"/>
              </a:rPr>
              <a:t>ASD</a:t>
            </a:r>
            <a:endParaRPr lang="en-US" dirty="0">
              <a:effectLst/>
              <a:latin typeface="Times New Roman"/>
              <a:ea typeface="ＭＳ 明朝"/>
              <a:cs typeface="Times New Roman"/>
            </a:endParaRPr>
          </a:p>
        </p:txBody>
      </p:sp>
      <p:sp>
        <p:nvSpPr>
          <p:cNvPr id="23" name="Right Arrow 22"/>
          <p:cNvSpPr/>
          <p:nvPr/>
        </p:nvSpPr>
        <p:spPr>
          <a:xfrm rot="600000">
            <a:off x="2703331" y="2895244"/>
            <a:ext cx="1000125" cy="285750"/>
          </a:xfrm>
          <a:prstGeom prst="rightArrow">
            <a:avLst/>
          </a:prstGeom>
          <a:solidFill>
            <a:schemeClr val="tx2">
              <a:lumMod val="40000"/>
              <a:lumOff val="60000"/>
            </a:schemeClr>
          </a:solid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wrap="square">
            <a:noAutofit/>
          </a:bodyPr>
          <a:lstStyle/>
          <a:p>
            <a:pPr marL="0" marR="0" algn="ctr">
              <a:spcBef>
                <a:spcPts val="0"/>
              </a:spcBef>
              <a:spcAft>
                <a:spcPts val="0"/>
              </a:spcAft>
            </a:pPr>
            <a:r>
              <a:rPr lang="en-US" sz="1200">
                <a:solidFill>
                  <a:srgbClr val="000000"/>
                </a:solidFill>
                <a:effectLst/>
                <a:latin typeface="Times New Roman"/>
                <a:ea typeface="ＭＳ 明朝"/>
                <a:cs typeface="Times New Roman"/>
              </a:rPr>
              <a:t> </a:t>
            </a:r>
            <a:endParaRPr lang="en-US" sz="1200">
              <a:effectLst/>
              <a:latin typeface="Times New Roman"/>
              <a:ea typeface="ＭＳ 明朝"/>
              <a:cs typeface="Times New Roman"/>
            </a:endParaRPr>
          </a:p>
        </p:txBody>
      </p:sp>
      <p:sp>
        <p:nvSpPr>
          <p:cNvPr id="24" name="Right Arrow 23"/>
          <p:cNvSpPr/>
          <p:nvPr/>
        </p:nvSpPr>
        <p:spPr>
          <a:xfrm rot="21000000">
            <a:off x="2703332" y="3831601"/>
            <a:ext cx="1000125" cy="285750"/>
          </a:xfrm>
          <a:prstGeom prst="rightArrow">
            <a:avLst/>
          </a:prstGeom>
          <a:solidFill>
            <a:schemeClr val="tx2">
              <a:lumMod val="40000"/>
              <a:lumOff val="60000"/>
            </a:schemeClr>
          </a:solid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wrap="square">
            <a:noAutofit/>
          </a:bodyPr>
          <a:lstStyle/>
          <a:p>
            <a:pPr marL="0" marR="0" algn="ctr">
              <a:spcBef>
                <a:spcPts val="0"/>
              </a:spcBef>
              <a:spcAft>
                <a:spcPts val="0"/>
              </a:spcAft>
            </a:pPr>
            <a:r>
              <a:rPr lang="en-US" sz="1200">
                <a:solidFill>
                  <a:srgbClr val="000000"/>
                </a:solidFill>
                <a:effectLst/>
                <a:latin typeface="Times New Roman"/>
                <a:ea typeface="ＭＳ 明朝"/>
                <a:cs typeface="Times New Roman"/>
              </a:rPr>
              <a:t> </a:t>
            </a:r>
            <a:endParaRPr lang="en-US" sz="1200">
              <a:effectLst/>
              <a:latin typeface="Times New Roman"/>
              <a:ea typeface="ＭＳ 明朝"/>
              <a:cs typeface="Times New Roman"/>
            </a:endParaRPr>
          </a:p>
        </p:txBody>
      </p:sp>
      <p:sp>
        <p:nvSpPr>
          <p:cNvPr id="25" name="Text Placeholder 3"/>
          <p:cNvSpPr>
            <a:spLocks noGrp="1"/>
          </p:cNvSpPr>
          <p:nvPr>
            <p:ph type="body" sz="half" idx="2"/>
          </p:nvPr>
        </p:nvSpPr>
        <p:spPr>
          <a:xfrm>
            <a:off x="0" y="524132"/>
            <a:ext cx="9144000" cy="402431"/>
          </a:xfrm>
        </p:spPr>
        <p:txBody>
          <a:bodyPr>
            <a:noAutofit/>
          </a:bodyPr>
          <a:lstStyle/>
          <a:p>
            <a:pPr algn="ctr"/>
            <a:r>
              <a:rPr lang="en-US" sz="3200" dirty="0"/>
              <a:t> Convergence - Final Common Pathway(s) to ASD</a:t>
            </a:r>
          </a:p>
        </p:txBody>
      </p:sp>
    </p:spTree>
    <p:extLst>
      <p:ext uri="{BB962C8B-B14F-4D97-AF65-F5344CB8AC3E}">
        <p14:creationId xmlns:p14="http://schemas.microsoft.com/office/powerpoint/2010/main" val="4825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0"/>
                                  </p:iterate>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ForPresentation.jpg"/>
          <p:cNvPicPr>
            <a:picLocks noGrp="1" noChangeAspect="1"/>
          </p:cNvPicPr>
          <p:nvPr>
            <p:ph idx="1"/>
          </p:nvPr>
        </p:nvPicPr>
        <p:blipFill>
          <a:blip r:embed="rId3" cstate="print"/>
          <a:stretch>
            <a:fillRect/>
          </a:stretch>
        </p:blipFill>
        <p:spPr>
          <a:xfrm>
            <a:off x="304800" y="138951"/>
            <a:ext cx="8686800" cy="6642849"/>
          </a:xfrm>
        </p:spPr>
      </p:pic>
    </p:spTree>
    <p:extLst>
      <p:ext uri="{BB962C8B-B14F-4D97-AF65-F5344CB8AC3E}">
        <p14:creationId xmlns:p14="http://schemas.microsoft.com/office/powerpoint/2010/main" val="2741762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You may think Love is leaving you, but it’s not.</a:t>
            </a:r>
          </a:p>
        </p:txBody>
      </p:sp>
      <p:pic>
        <p:nvPicPr>
          <p:cNvPr id="5" name="Picture Placeholder 4" descr="D14.jpg"/>
          <p:cNvPicPr>
            <a:picLocks noGrp="1" noChangeAspect="1"/>
          </p:cNvPicPr>
          <p:nvPr>
            <p:ph type="pic" idx="1"/>
          </p:nvPr>
        </p:nvPicPr>
        <p:blipFill>
          <a:blip r:embed="rId2">
            <a:extLst>
              <a:ext uri="{28A0092B-C50C-407E-A947-70E740481C1C}">
                <a14:useLocalDpi xmlns:a14="http://schemas.microsoft.com/office/drawing/2010/main" val="0"/>
              </a:ext>
            </a:extLst>
          </a:blip>
          <a:srcRect l="-1733" r="-1733"/>
          <a:stretch>
            <a:fillRect/>
          </a:stretch>
        </p:blipFill>
        <p:spPr>
          <a:xfrm>
            <a:off x="1256789" y="612775"/>
            <a:ext cx="6633597" cy="4975198"/>
          </a:xfrm>
        </p:spPr>
      </p:pic>
    </p:spTree>
    <p:extLst>
      <p:ext uri="{BB962C8B-B14F-4D97-AF65-F5344CB8AC3E}">
        <p14:creationId xmlns:p14="http://schemas.microsoft.com/office/powerpoint/2010/main" val="3659309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68" y="989353"/>
            <a:ext cx="8148864" cy="548141"/>
          </a:xfrm>
        </p:spPr>
        <p:txBody>
          <a:bodyPr>
            <a:noAutofit/>
          </a:bodyPr>
          <a:lstStyle/>
          <a:p>
            <a:r>
              <a:rPr lang="en-US" sz="3600" dirty="0"/>
              <a:t>Emotional and Allostatic Overload Model</a:t>
            </a:r>
          </a:p>
        </p:txBody>
      </p:sp>
      <p:sp>
        <p:nvSpPr>
          <p:cNvPr id="3" name="Content Placeholder 2"/>
          <p:cNvSpPr>
            <a:spLocks noGrp="1"/>
          </p:cNvSpPr>
          <p:nvPr>
            <p:ph idx="1"/>
          </p:nvPr>
        </p:nvSpPr>
        <p:spPr>
          <a:xfrm>
            <a:off x="2410611" y="2871107"/>
            <a:ext cx="4322777" cy="1039586"/>
          </a:xfrm>
        </p:spPr>
        <p:txBody>
          <a:bodyPr>
            <a:normAutofit/>
          </a:bodyPr>
          <a:lstStyle/>
          <a:p>
            <a:pPr marL="0" indent="0" algn="ctr">
              <a:buNone/>
            </a:pPr>
            <a:r>
              <a:rPr lang="en-US" sz="4800" b="1" dirty="0">
                <a:ln w="18000">
                  <a:solidFill>
                    <a:schemeClr val="accent2">
                      <a:satMod val="140000"/>
                    </a:schemeClr>
                  </a:solidFill>
                  <a:prstDash val="solid"/>
                  <a:miter lim="800000"/>
                </a:ln>
                <a:solidFill>
                  <a:srgbClr val="FF6600"/>
                </a:solidFill>
                <a:effectLst>
                  <a:outerShdw blurRad="25500" dist="23000" dir="7020000" algn="tl">
                    <a:srgbClr val="000000">
                      <a:alpha val="50000"/>
                    </a:srgbClr>
                  </a:outerShdw>
                </a:effectLst>
              </a:rPr>
              <a:t>Too Much Stress</a:t>
            </a:r>
          </a:p>
        </p:txBody>
      </p:sp>
    </p:spTree>
    <p:extLst>
      <p:ext uri="{BB962C8B-B14F-4D97-AF65-F5344CB8AC3E}">
        <p14:creationId xmlns:p14="http://schemas.microsoft.com/office/powerpoint/2010/main" val="31026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0" y="524132"/>
            <a:ext cx="9144000" cy="402431"/>
          </a:xfrm>
        </p:spPr>
        <p:txBody>
          <a:bodyPr>
            <a:noAutofit/>
          </a:bodyPr>
          <a:lstStyle/>
          <a:p>
            <a:pPr algn="ctr"/>
            <a:r>
              <a:rPr lang="en-US" sz="3200" dirty="0"/>
              <a:t>Pathway of Progression to ASD</a:t>
            </a:r>
          </a:p>
        </p:txBody>
      </p:sp>
      <p:sp>
        <p:nvSpPr>
          <p:cNvPr id="56" name="Right Arrow 55"/>
          <p:cNvSpPr>
            <a:spLocks noChangeArrowheads="1"/>
          </p:cNvSpPr>
          <p:nvPr/>
        </p:nvSpPr>
        <p:spPr bwMode="auto">
          <a:xfrm>
            <a:off x="5363443" y="2963459"/>
            <a:ext cx="1690370" cy="1405342"/>
          </a:xfrm>
          <a:prstGeom prst="rightArrow">
            <a:avLst>
              <a:gd name="adj1" fmla="val 50000"/>
              <a:gd name="adj2" fmla="val 50001"/>
            </a:avLst>
          </a:prstGeom>
          <a:gradFill flip="none" rotWithShape="1">
            <a:gsLst>
              <a:gs pos="0">
                <a:schemeClr val="accent2">
                  <a:lumMod val="40000"/>
                  <a:lumOff val="60000"/>
                </a:schemeClr>
              </a:gs>
              <a:gs pos="100000">
                <a:srgbClr val="FFFFFF"/>
              </a:gs>
            </a:gsLst>
            <a:lin ang="16200000" scaled="0"/>
            <a:tileRect/>
          </a:gra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1200"/>
              </a:spcBef>
              <a:spcAft>
                <a:spcPts val="0"/>
              </a:spcAft>
            </a:pPr>
            <a:r>
              <a:rPr lang="en-US" sz="1400" dirty="0">
                <a:solidFill>
                  <a:srgbClr val="000000"/>
                </a:solidFill>
                <a:effectLst/>
                <a:latin typeface="Times New Roman"/>
                <a:ea typeface="ＭＳ 明朝"/>
                <a:cs typeface="Times New Roman"/>
              </a:rPr>
              <a:t>Maladaptive Coping &amp; Neuroplasticity</a:t>
            </a:r>
            <a:endParaRPr lang="en-US" sz="1400" dirty="0">
              <a:effectLst/>
              <a:latin typeface="Times New Roman"/>
              <a:ea typeface="ＭＳ 明朝"/>
              <a:cs typeface="Times New Roman"/>
            </a:endParaRPr>
          </a:p>
        </p:txBody>
      </p:sp>
      <p:sp>
        <p:nvSpPr>
          <p:cNvPr id="57" name="Rectangle 56"/>
          <p:cNvSpPr>
            <a:spLocks noChangeArrowheads="1"/>
          </p:cNvSpPr>
          <p:nvPr/>
        </p:nvSpPr>
        <p:spPr bwMode="auto">
          <a:xfrm>
            <a:off x="7309386" y="3050542"/>
            <a:ext cx="1169988" cy="1100141"/>
          </a:xfrm>
          <a:prstGeom prst="rect">
            <a:avLst/>
          </a:prstGeom>
          <a:gradFill flip="none" rotWithShape="1">
            <a:gsLst>
              <a:gs pos="0">
                <a:schemeClr val="accent2">
                  <a:lumMod val="40000"/>
                  <a:lumOff val="60000"/>
                </a:schemeClr>
              </a:gs>
              <a:gs pos="86000">
                <a:schemeClr val="accent2">
                  <a:lumMod val="20000"/>
                  <a:lumOff val="80000"/>
                  <a:alpha val="53000"/>
                </a:schemeClr>
              </a:gs>
            </a:gsLst>
            <a:lin ang="16200000" scaled="0"/>
            <a:tileRect/>
          </a:gradFill>
          <a:ln w="3175">
            <a:solidFill>
              <a:schemeClr val="tx1">
                <a:lumMod val="50000"/>
                <a:lumOff val="50000"/>
              </a:schemeClr>
            </a:solidFill>
            <a:miter lim="800000"/>
            <a:headEnd/>
            <a:tailEnd/>
          </a:ln>
          <a:effectLst/>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rgbClr val="000000"/>
                </a:solidFill>
                <a:effectLst/>
                <a:latin typeface="Times New Roman"/>
                <a:ea typeface="ＭＳ 明朝"/>
                <a:cs typeface="Times New Roman"/>
              </a:rPr>
              <a:t>ASD</a:t>
            </a:r>
            <a:endParaRPr lang="en-US" sz="1600" dirty="0">
              <a:effectLst/>
              <a:latin typeface="Times New Roman"/>
              <a:ea typeface="ＭＳ 明朝"/>
              <a:cs typeface="Times New Roman"/>
            </a:endParaRPr>
          </a:p>
        </p:txBody>
      </p:sp>
      <p:sp>
        <p:nvSpPr>
          <p:cNvPr id="3" name="Freeform 2"/>
          <p:cNvSpPr/>
          <p:nvPr/>
        </p:nvSpPr>
        <p:spPr>
          <a:xfrm>
            <a:off x="2215386" y="1996749"/>
            <a:ext cx="142522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Neurobiological Factors-Processes</a:t>
            </a:r>
          </a:p>
        </p:txBody>
      </p:sp>
      <p:sp>
        <p:nvSpPr>
          <p:cNvPr id="4" name="Freeform 3"/>
          <p:cNvSpPr/>
          <p:nvPr/>
        </p:nvSpPr>
        <p:spPr>
          <a:xfrm rot="2700000">
            <a:off x="3226900" y="2870435"/>
            <a:ext cx="707581" cy="237989"/>
          </a:xfrm>
          <a:custGeom>
            <a:avLst/>
            <a:gdLst>
              <a:gd name="connsiteX0" fmla="*/ 0 w 707581"/>
              <a:gd name="connsiteY0" fmla="*/ 118995 h 237989"/>
              <a:gd name="connsiteX1" fmla="*/ 118995 w 707581"/>
              <a:gd name="connsiteY1" fmla="*/ 0 h 237989"/>
              <a:gd name="connsiteX2" fmla="*/ 118995 w 707581"/>
              <a:gd name="connsiteY2" fmla="*/ 47598 h 237989"/>
              <a:gd name="connsiteX3" fmla="*/ 588587 w 707581"/>
              <a:gd name="connsiteY3" fmla="*/ 47598 h 237989"/>
              <a:gd name="connsiteX4" fmla="*/ 588587 w 707581"/>
              <a:gd name="connsiteY4" fmla="*/ 0 h 237989"/>
              <a:gd name="connsiteX5" fmla="*/ 707581 w 707581"/>
              <a:gd name="connsiteY5" fmla="*/ 118995 h 237989"/>
              <a:gd name="connsiteX6" fmla="*/ 588587 w 707581"/>
              <a:gd name="connsiteY6" fmla="*/ 237989 h 237989"/>
              <a:gd name="connsiteX7" fmla="*/ 588587 w 707581"/>
              <a:gd name="connsiteY7" fmla="*/ 190391 h 237989"/>
              <a:gd name="connsiteX8" fmla="*/ 118995 w 707581"/>
              <a:gd name="connsiteY8" fmla="*/ 190391 h 237989"/>
              <a:gd name="connsiteX9" fmla="*/ 118995 w 707581"/>
              <a:gd name="connsiteY9" fmla="*/ 237989 h 237989"/>
              <a:gd name="connsiteX10" fmla="*/ 0 w 707581"/>
              <a:gd name="connsiteY10" fmla="*/ 118995 h 2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581" h="237989">
                <a:moveTo>
                  <a:pt x="0" y="118995"/>
                </a:moveTo>
                <a:lnTo>
                  <a:pt x="118995" y="0"/>
                </a:lnTo>
                <a:lnTo>
                  <a:pt x="118995" y="47598"/>
                </a:lnTo>
                <a:lnTo>
                  <a:pt x="588587" y="47598"/>
                </a:lnTo>
                <a:lnTo>
                  <a:pt x="588587" y="0"/>
                </a:lnTo>
                <a:lnTo>
                  <a:pt x="707581" y="118995"/>
                </a:lnTo>
                <a:lnTo>
                  <a:pt x="588587" y="237989"/>
                </a:lnTo>
                <a:lnTo>
                  <a:pt x="588587" y="190391"/>
                </a:lnTo>
                <a:lnTo>
                  <a:pt x="118995" y="190391"/>
                </a:lnTo>
                <a:lnTo>
                  <a:pt x="118995" y="237989"/>
                </a:lnTo>
                <a:lnTo>
                  <a:pt x="0" y="118995"/>
                </a:lnTo>
                <a:close/>
              </a:path>
            </a:pathLst>
          </a:custGeom>
          <a:ln>
            <a:solidFill>
              <a:schemeClr val="tx1"/>
            </a:solidFill>
          </a:ln>
          <a:effectLst/>
        </p:spPr>
        <p:style>
          <a:lnRef idx="0">
            <a:scrgbClr r="0" g="0" b="0"/>
          </a:lnRef>
          <a:fillRef idx="2">
            <a:schemeClr val="accent1">
              <a:tint val="60000"/>
              <a:hueOff val="0"/>
              <a:satOff val="0"/>
              <a:lumOff val="0"/>
              <a:alphaOff val="0"/>
            </a:schemeClr>
          </a:fillRef>
          <a:effectRef idx="1">
            <a:scrgbClr r="0" g="0" b="0"/>
          </a:effectRef>
          <a:fontRef idx="minor">
            <a:schemeClr val="dk1"/>
          </a:fontRef>
        </p:style>
        <p:txBody>
          <a:bodyPr spcFirstLastPara="0" vert="horz" wrap="square" lIns="71397" tIns="47597" rIns="71396" bIns="47598" numCol="1" spcCol="1270" anchor="ctr" anchorCtr="0">
            <a:noAutofit/>
          </a:bodyPr>
          <a:lstStyle/>
          <a:p>
            <a:pPr lvl="0" algn="ctr" defTabSz="444500">
              <a:lnSpc>
                <a:spcPct val="90000"/>
              </a:lnSpc>
              <a:spcBef>
                <a:spcPct val="0"/>
              </a:spcBef>
              <a:spcAft>
                <a:spcPct val="35000"/>
              </a:spcAft>
            </a:pPr>
            <a:endParaRPr lang="en-US" sz="1000" kern="1200"/>
          </a:p>
        </p:txBody>
      </p:sp>
      <p:sp>
        <p:nvSpPr>
          <p:cNvPr id="6" name="Freeform 5"/>
          <p:cNvSpPr/>
          <p:nvPr/>
        </p:nvSpPr>
        <p:spPr>
          <a:xfrm>
            <a:off x="3494945" y="3302140"/>
            <a:ext cx="1476884" cy="679971"/>
          </a:xfrm>
          <a:custGeom>
            <a:avLst/>
            <a:gdLst>
              <a:gd name="connsiteX0" fmla="*/ 0 w 1476884"/>
              <a:gd name="connsiteY0" fmla="*/ 67997 h 679971"/>
              <a:gd name="connsiteX1" fmla="*/ 67997 w 1476884"/>
              <a:gd name="connsiteY1" fmla="*/ 0 h 679971"/>
              <a:gd name="connsiteX2" fmla="*/ 1408887 w 1476884"/>
              <a:gd name="connsiteY2" fmla="*/ 0 h 679971"/>
              <a:gd name="connsiteX3" fmla="*/ 1476884 w 1476884"/>
              <a:gd name="connsiteY3" fmla="*/ 67997 h 679971"/>
              <a:gd name="connsiteX4" fmla="*/ 1476884 w 1476884"/>
              <a:gd name="connsiteY4" fmla="*/ 611974 h 679971"/>
              <a:gd name="connsiteX5" fmla="*/ 1408887 w 1476884"/>
              <a:gd name="connsiteY5" fmla="*/ 679971 h 679971"/>
              <a:gd name="connsiteX6" fmla="*/ 67997 w 1476884"/>
              <a:gd name="connsiteY6" fmla="*/ 679971 h 679971"/>
              <a:gd name="connsiteX7" fmla="*/ 0 w 1476884"/>
              <a:gd name="connsiteY7" fmla="*/ 611974 h 679971"/>
              <a:gd name="connsiteX8" fmla="*/ 0 w 1476884"/>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884" h="679971">
                <a:moveTo>
                  <a:pt x="0" y="67997"/>
                </a:moveTo>
                <a:cubicBezTo>
                  <a:pt x="0" y="30443"/>
                  <a:pt x="30443" y="0"/>
                  <a:pt x="67997" y="0"/>
                </a:cubicBezTo>
                <a:lnTo>
                  <a:pt x="1408887" y="0"/>
                </a:lnTo>
                <a:cubicBezTo>
                  <a:pt x="1446441" y="0"/>
                  <a:pt x="1476884" y="30443"/>
                  <a:pt x="1476884" y="67997"/>
                </a:cubicBezTo>
                <a:lnTo>
                  <a:pt x="1476884" y="611974"/>
                </a:lnTo>
                <a:cubicBezTo>
                  <a:pt x="1476884" y="649528"/>
                  <a:pt x="1446441" y="679971"/>
                  <a:pt x="1408887"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kern="1200" dirty="0">
                <a:latin typeface="Times New Roman"/>
                <a:cs typeface="Times New Roman"/>
              </a:rPr>
              <a:t>Environmental Deprivation</a:t>
            </a:r>
          </a:p>
        </p:txBody>
      </p:sp>
      <p:sp>
        <p:nvSpPr>
          <p:cNvPr id="7" name="Freeform 6"/>
          <p:cNvSpPr/>
          <p:nvPr/>
        </p:nvSpPr>
        <p:spPr>
          <a:xfrm rot="18900000">
            <a:off x="3226900" y="4175825"/>
            <a:ext cx="707582" cy="237990"/>
          </a:xfrm>
          <a:custGeom>
            <a:avLst/>
            <a:gdLst>
              <a:gd name="connsiteX0" fmla="*/ 0 w 707581"/>
              <a:gd name="connsiteY0" fmla="*/ 118995 h 237989"/>
              <a:gd name="connsiteX1" fmla="*/ 118995 w 707581"/>
              <a:gd name="connsiteY1" fmla="*/ 0 h 237989"/>
              <a:gd name="connsiteX2" fmla="*/ 118995 w 707581"/>
              <a:gd name="connsiteY2" fmla="*/ 47598 h 237989"/>
              <a:gd name="connsiteX3" fmla="*/ 588587 w 707581"/>
              <a:gd name="connsiteY3" fmla="*/ 47598 h 237989"/>
              <a:gd name="connsiteX4" fmla="*/ 588587 w 707581"/>
              <a:gd name="connsiteY4" fmla="*/ 0 h 237989"/>
              <a:gd name="connsiteX5" fmla="*/ 707581 w 707581"/>
              <a:gd name="connsiteY5" fmla="*/ 118995 h 237989"/>
              <a:gd name="connsiteX6" fmla="*/ 588587 w 707581"/>
              <a:gd name="connsiteY6" fmla="*/ 237989 h 237989"/>
              <a:gd name="connsiteX7" fmla="*/ 588587 w 707581"/>
              <a:gd name="connsiteY7" fmla="*/ 190391 h 237989"/>
              <a:gd name="connsiteX8" fmla="*/ 118995 w 707581"/>
              <a:gd name="connsiteY8" fmla="*/ 190391 h 237989"/>
              <a:gd name="connsiteX9" fmla="*/ 118995 w 707581"/>
              <a:gd name="connsiteY9" fmla="*/ 237989 h 237989"/>
              <a:gd name="connsiteX10" fmla="*/ 0 w 707581"/>
              <a:gd name="connsiteY10" fmla="*/ 118995 h 2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581" h="237989">
                <a:moveTo>
                  <a:pt x="707581" y="118994"/>
                </a:moveTo>
                <a:lnTo>
                  <a:pt x="588586" y="237988"/>
                </a:lnTo>
                <a:lnTo>
                  <a:pt x="588586" y="190390"/>
                </a:lnTo>
                <a:lnTo>
                  <a:pt x="118994" y="190390"/>
                </a:lnTo>
                <a:lnTo>
                  <a:pt x="118994" y="237988"/>
                </a:lnTo>
                <a:lnTo>
                  <a:pt x="0" y="118994"/>
                </a:lnTo>
                <a:lnTo>
                  <a:pt x="118994" y="1"/>
                </a:lnTo>
                <a:lnTo>
                  <a:pt x="118994" y="47599"/>
                </a:lnTo>
                <a:lnTo>
                  <a:pt x="588586" y="47599"/>
                </a:lnTo>
                <a:lnTo>
                  <a:pt x="588586" y="1"/>
                </a:lnTo>
                <a:lnTo>
                  <a:pt x="707581" y="118994"/>
                </a:lnTo>
                <a:close/>
              </a:path>
            </a:pathLst>
          </a:custGeom>
          <a:ln>
            <a:solidFill>
              <a:schemeClr val="tx1"/>
            </a:solidFill>
          </a:ln>
          <a:effectLst/>
        </p:spPr>
        <p:style>
          <a:lnRef idx="0">
            <a:scrgbClr r="0" g="0" b="0"/>
          </a:lnRef>
          <a:fillRef idx="2">
            <a:schemeClr val="accent1">
              <a:tint val="60000"/>
              <a:hueOff val="0"/>
              <a:satOff val="0"/>
              <a:lumOff val="0"/>
              <a:alphaOff val="0"/>
            </a:schemeClr>
          </a:fillRef>
          <a:effectRef idx="1">
            <a:scrgbClr r="0" g="0" b="0"/>
          </a:effectRef>
          <a:fontRef idx="minor">
            <a:schemeClr val="dk1"/>
          </a:fontRef>
        </p:style>
        <p:txBody>
          <a:bodyPr spcFirstLastPara="0" vert="horz" wrap="square" lIns="71396" tIns="47598" rIns="71398" bIns="47598" numCol="1" spcCol="1270" anchor="ctr" anchorCtr="0">
            <a:noAutofit/>
          </a:bodyPr>
          <a:lstStyle/>
          <a:p>
            <a:pPr lvl="0" algn="ctr" defTabSz="444500">
              <a:lnSpc>
                <a:spcPct val="90000"/>
              </a:lnSpc>
              <a:spcBef>
                <a:spcPct val="0"/>
              </a:spcBef>
              <a:spcAft>
                <a:spcPct val="35000"/>
              </a:spcAft>
            </a:pPr>
            <a:endParaRPr lang="en-US" sz="1000" kern="1200"/>
          </a:p>
        </p:txBody>
      </p:sp>
      <p:sp>
        <p:nvSpPr>
          <p:cNvPr id="8" name="Freeform 7"/>
          <p:cNvSpPr/>
          <p:nvPr/>
        </p:nvSpPr>
        <p:spPr>
          <a:xfrm>
            <a:off x="2215386" y="4607531"/>
            <a:ext cx="142522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kern="1200" dirty="0">
                <a:latin typeface="Times New Roman"/>
              </a:rPr>
              <a:t>Psychological Stress-Toxic</a:t>
            </a:r>
          </a:p>
        </p:txBody>
      </p:sp>
      <p:sp>
        <p:nvSpPr>
          <p:cNvPr id="9" name="Freeform 8"/>
          <p:cNvSpPr/>
          <p:nvPr/>
        </p:nvSpPr>
        <p:spPr>
          <a:xfrm rot="2700000">
            <a:off x="1921509" y="4175826"/>
            <a:ext cx="707582" cy="237989"/>
          </a:xfrm>
          <a:custGeom>
            <a:avLst/>
            <a:gdLst>
              <a:gd name="connsiteX0" fmla="*/ 0 w 707581"/>
              <a:gd name="connsiteY0" fmla="*/ 118995 h 237989"/>
              <a:gd name="connsiteX1" fmla="*/ 118995 w 707581"/>
              <a:gd name="connsiteY1" fmla="*/ 0 h 237989"/>
              <a:gd name="connsiteX2" fmla="*/ 118995 w 707581"/>
              <a:gd name="connsiteY2" fmla="*/ 47598 h 237989"/>
              <a:gd name="connsiteX3" fmla="*/ 588587 w 707581"/>
              <a:gd name="connsiteY3" fmla="*/ 47598 h 237989"/>
              <a:gd name="connsiteX4" fmla="*/ 588587 w 707581"/>
              <a:gd name="connsiteY4" fmla="*/ 0 h 237989"/>
              <a:gd name="connsiteX5" fmla="*/ 707581 w 707581"/>
              <a:gd name="connsiteY5" fmla="*/ 118995 h 237989"/>
              <a:gd name="connsiteX6" fmla="*/ 588587 w 707581"/>
              <a:gd name="connsiteY6" fmla="*/ 237989 h 237989"/>
              <a:gd name="connsiteX7" fmla="*/ 588587 w 707581"/>
              <a:gd name="connsiteY7" fmla="*/ 190391 h 237989"/>
              <a:gd name="connsiteX8" fmla="*/ 118995 w 707581"/>
              <a:gd name="connsiteY8" fmla="*/ 190391 h 237989"/>
              <a:gd name="connsiteX9" fmla="*/ 118995 w 707581"/>
              <a:gd name="connsiteY9" fmla="*/ 237989 h 237989"/>
              <a:gd name="connsiteX10" fmla="*/ 0 w 707581"/>
              <a:gd name="connsiteY10" fmla="*/ 118995 h 2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581" h="237989">
                <a:moveTo>
                  <a:pt x="707581" y="118994"/>
                </a:moveTo>
                <a:lnTo>
                  <a:pt x="588586" y="237988"/>
                </a:lnTo>
                <a:lnTo>
                  <a:pt x="588586" y="190390"/>
                </a:lnTo>
                <a:lnTo>
                  <a:pt x="118994" y="190390"/>
                </a:lnTo>
                <a:lnTo>
                  <a:pt x="118994" y="237988"/>
                </a:lnTo>
                <a:lnTo>
                  <a:pt x="0" y="118994"/>
                </a:lnTo>
                <a:lnTo>
                  <a:pt x="118994" y="1"/>
                </a:lnTo>
                <a:lnTo>
                  <a:pt x="118994" y="47599"/>
                </a:lnTo>
                <a:lnTo>
                  <a:pt x="588586" y="47599"/>
                </a:lnTo>
                <a:lnTo>
                  <a:pt x="588586" y="1"/>
                </a:lnTo>
                <a:lnTo>
                  <a:pt x="707581" y="118994"/>
                </a:lnTo>
                <a:close/>
              </a:path>
            </a:pathLst>
          </a:custGeom>
          <a:ln>
            <a:solidFill>
              <a:schemeClr val="tx1"/>
            </a:solidFill>
          </a:ln>
          <a:effectLst/>
        </p:spPr>
        <p:style>
          <a:lnRef idx="0">
            <a:scrgbClr r="0" g="0" b="0"/>
          </a:lnRef>
          <a:fillRef idx="2">
            <a:schemeClr val="accent1">
              <a:tint val="60000"/>
              <a:hueOff val="0"/>
              <a:satOff val="0"/>
              <a:lumOff val="0"/>
              <a:alphaOff val="0"/>
            </a:schemeClr>
          </a:fillRef>
          <a:effectRef idx="1">
            <a:scrgbClr r="0" g="0" b="0"/>
          </a:effectRef>
          <a:fontRef idx="minor">
            <a:schemeClr val="dk1"/>
          </a:fontRef>
        </p:style>
        <p:txBody>
          <a:bodyPr spcFirstLastPara="0" vert="horz" wrap="square" lIns="71397" tIns="47598" rIns="71397" bIns="47597" numCol="1" spcCol="1270" anchor="ctr" anchorCtr="0">
            <a:noAutofit/>
          </a:bodyPr>
          <a:lstStyle/>
          <a:p>
            <a:pPr lvl="0" algn="ctr" defTabSz="444500">
              <a:lnSpc>
                <a:spcPct val="90000"/>
              </a:lnSpc>
              <a:spcBef>
                <a:spcPct val="0"/>
              </a:spcBef>
              <a:spcAft>
                <a:spcPct val="35000"/>
              </a:spcAft>
            </a:pPr>
            <a:endParaRPr lang="en-US" sz="1000" kern="1200"/>
          </a:p>
        </p:txBody>
      </p:sp>
      <p:sp>
        <p:nvSpPr>
          <p:cNvPr id="10" name="Freeform 9"/>
          <p:cNvSpPr/>
          <p:nvPr/>
        </p:nvSpPr>
        <p:spPr>
          <a:xfrm>
            <a:off x="861561" y="3302140"/>
            <a:ext cx="1522088" cy="679971"/>
          </a:xfrm>
          <a:custGeom>
            <a:avLst/>
            <a:gdLst>
              <a:gd name="connsiteX0" fmla="*/ 0 w 1522088"/>
              <a:gd name="connsiteY0" fmla="*/ 67997 h 679971"/>
              <a:gd name="connsiteX1" fmla="*/ 67997 w 1522088"/>
              <a:gd name="connsiteY1" fmla="*/ 0 h 679971"/>
              <a:gd name="connsiteX2" fmla="*/ 1454091 w 1522088"/>
              <a:gd name="connsiteY2" fmla="*/ 0 h 679971"/>
              <a:gd name="connsiteX3" fmla="*/ 1522088 w 1522088"/>
              <a:gd name="connsiteY3" fmla="*/ 67997 h 679971"/>
              <a:gd name="connsiteX4" fmla="*/ 1522088 w 1522088"/>
              <a:gd name="connsiteY4" fmla="*/ 611974 h 679971"/>
              <a:gd name="connsiteX5" fmla="*/ 1454091 w 1522088"/>
              <a:gd name="connsiteY5" fmla="*/ 679971 h 679971"/>
              <a:gd name="connsiteX6" fmla="*/ 67997 w 1522088"/>
              <a:gd name="connsiteY6" fmla="*/ 679971 h 679971"/>
              <a:gd name="connsiteX7" fmla="*/ 0 w 1522088"/>
              <a:gd name="connsiteY7" fmla="*/ 611974 h 679971"/>
              <a:gd name="connsiteX8" fmla="*/ 0 w 1522088"/>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88" h="679971">
                <a:moveTo>
                  <a:pt x="0" y="67997"/>
                </a:moveTo>
                <a:cubicBezTo>
                  <a:pt x="0" y="30443"/>
                  <a:pt x="30443" y="0"/>
                  <a:pt x="67997" y="0"/>
                </a:cubicBezTo>
                <a:lnTo>
                  <a:pt x="1454091" y="0"/>
                </a:lnTo>
                <a:cubicBezTo>
                  <a:pt x="1491645" y="0"/>
                  <a:pt x="1522088" y="30443"/>
                  <a:pt x="1522088" y="67997"/>
                </a:cubicBezTo>
                <a:lnTo>
                  <a:pt x="1522088" y="611974"/>
                </a:lnTo>
                <a:cubicBezTo>
                  <a:pt x="1522088" y="649528"/>
                  <a:pt x="1491645" y="679971"/>
                  <a:pt x="1454091"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kern="1200" dirty="0">
                <a:latin typeface="Times New Roman"/>
              </a:rPr>
              <a:t>Biological Stress - Allostatic Overload</a:t>
            </a:r>
          </a:p>
        </p:txBody>
      </p:sp>
      <p:sp>
        <p:nvSpPr>
          <p:cNvPr id="11" name="Freeform 10"/>
          <p:cNvSpPr/>
          <p:nvPr/>
        </p:nvSpPr>
        <p:spPr>
          <a:xfrm rot="18900000">
            <a:off x="1921509" y="2870435"/>
            <a:ext cx="707581" cy="237989"/>
          </a:xfrm>
          <a:custGeom>
            <a:avLst/>
            <a:gdLst>
              <a:gd name="connsiteX0" fmla="*/ 0 w 707581"/>
              <a:gd name="connsiteY0" fmla="*/ 118995 h 237989"/>
              <a:gd name="connsiteX1" fmla="*/ 118995 w 707581"/>
              <a:gd name="connsiteY1" fmla="*/ 0 h 237989"/>
              <a:gd name="connsiteX2" fmla="*/ 118995 w 707581"/>
              <a:gd name="connsiteY2" fmla="*/ 47598 h 237989"/>
              <a:gd name="connsiteX3" fmla="*/ 588587 w 707581"/>
              <a:gd name="connsiteY3" fmla="*/ 47598 h 237989"/>
              <a:gd name="connsiteX4" fmla="*/ 588587 w 707581"/>
              <a:gd name="connsiteY4" fmla="*/ 0 h 237989"/>
              <a:gd name="connsiteX5" fmla="*/ 707581 w 707581"/>
              <a:gd name="connsiteY5" fmla="*/ 118995 h 237989"/>
              <a:gd name="connsiteX6" fmla="*/ 588587 w 707581"/>
              <a:gd name="connsiteY6" fmla="*/ 237989 h 237989"/>
              <a:gd name="connsiteX7" fmla="*/ 588587 w 707581"/>
              <a:gd name="connsiteY7" fmla="*/ 190391 h 237989"/>
              <a:gd name="connsiteX8" fmla="*/ 118995 w 707581"/>
              <a:gd name="connsiteY8" fmla="*/ 190391 h 237989"/>
              <a:gd name="connsiteX9" fmla="*/ 118995 w 707581"/>
              <a:gd name="connsiteY9" fmla="*/ 237989 h 237989"/>
              <a:gd name="connsiteX10" fmla="*/ 0 w 707581"/>
              <a:gd name="connsiteY10" fmla="*/ 118995 h 2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581" h="237989">
                <a:moveTo>
                  <a:pt x="0" y="118995"/>
                </a:moveTo>
                <a:lnTo>
                  <a:pt x="118995" y="0"/>
                </a:lnTo>
                <a:lnTo>
                  <a:pt x="118995" y="47598"/>
                </a:lnTo>
                <a:lnTo>
                  <a:pt x="588587" y="47598"/>
                </a:lnTo>
                <a:lnTo>
                  <a:pt x="588587" y="0"/>
                </a:lnTo>
                <a:lnTo>
                  <a:pt x="707581" y="118995"/>
                </a:lnTo>
                <a:lnTo>
                  <a:pt x="588587" y="237989"/>
                </a:lnTo>
                <a:lnTo>
                  <a:pt x="588587" y="190391"/>
                </a:lnTo>
                <a:lnTo>
                  <a:pt x="118995" y="190391"/>
                </a:lnTo>
                <a:lnTo>
                  <a:pt x="118995" y="237989"/>
                </a:lnTo>
                <a:lnTo>
                  <a:pt x="0" y="118995"/>
                </a:lnTo>
                <a:close/>
              </a:path>
            </a:pathLst>
          </a:custGeom>
          <a:ln>
            <a:solidFill>
              <a:schemeClr val="tx1"/>
            </a:solidFill>
          </a:ln>
          <a:effectLst/>
        </p:spPr>
        <p:style>
          <a:lnRef idx="0">
            <a:scrgbClr r="0" g="0" b="0"/>
          </a:lnRef>
          <a:fillRef idx="2">
            <a:schemeClr val="accent1">
              <a:tint val="60000"/>
              <a:hueOff val="0"/>
              <a:satOff val="0"/>
              <a:lumOff val="0"/>
              <a:alphaOff val="0"/>
            </a:schemeClr>
          </a:fillRef>
          <a:effectRef idx="1">
            <a:scrgbClr r="0" g="0" b="0"/>
          </a:effectRef>
          <a:fontRef idx="minor">
            <a:schemeClr val="dk1"/>
          </a:fontRef>
        </p:style>
        <p:txBody>
          <a:bodyPr spcFirstLastPara="0" vert="horz" wrap="square" lIns="71396" tIns="47598" rIns="71397" bIns="47597" numCol="1" spcCol="1270" anchor="ctr" anchorCtr="0">
            <a:noAutofit/>
          </a:bodyPr>
          <a:lstStyle/>
          <a:p>
            <a:pPr lvl="0" algn="ctr" defTabSz="444500">
              <a:lnSpc>
                <a:spcPct val="90000"/>
              </a:lnSpc>
              <a:spcBef>
                <a:spcPct val="0"/>
              </a:spcBef>
              <a:spcAft>
                <a:spcPct val="35000"/>
              </a:spcAft>
            </a:pPr>
            <a:endParaRPr lang="en-US" sz="1000" kern="1200"/>
          </a:p>
        </p:txBody>
      </p:sp>
    </p:spTree>
    <p:extLst>
      <p:ext uri="{BB962C8B-B14F-4D97-AF65-F5344CB8AC3E}">
        <p14:creationId xmlns:p14="http://schemas.microsoft.com/office/powerpoint/2010/main" val="25962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1250"/>
                            </p:stCondLst>
                            <p:childTnLst>
                              <p:par>
                                <p:cTn id="36" presetID="10" presetClass="entr" presetSubtype="0" fill="hold" grpId="0" nodeType="afterEffect">
                                  <p:stCondLst>
                                    <p:cond delay="25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3" grpId="0" animBg="1"/>
      <p:bldP spid="4" grpId="0" animBg="1"/>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0" y="524132"/>
            <a:ext cx="9144000" cy="40243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3600" dirty="0"/>
              <a:t>Pathway of Alleviation of ASD</a:t>
            </a:r>
          </a:p>
        </p:txBody>
      </p:sp>
      <p:sp>
        <p:nvSpPr>
          <p:cNvPr id="6" name="Right Arrow 5"/>
          <p:cNvSpPr>
            <a:spLocks noChangeArrowheads="1"/>
          </p:cNvSpPr>
          <p:nvPr/>
        </p:nvSpPr>
        <p:spPr bwMode="auto">
          <a:xfrm>
            <a:off x="5497898" y="3579936"/>
            <a:ext cx="1748933" cy="1000126"/>
          </a:xfrm>
          <a:prstGeom prst="rightArrow">
            <a:avLst>
              <a:gd name="adj1" fmla="val 50000"/>
              <a:gd name="adj2" fmla="val 50002"/>
            </a:avLst>
          </a:prstGeom>
          <a:gradFill flip="none" rotWithShape="1">
            <a:gsLst>
              <a:gs pos="44000">
                <a:schemeClr val="accent3">
                  <a:lumMod val="60000"/>
                  <a:lumOff val="40000"/>
                </a:schemeClr>
              </a:gs>
              <a:gs pos="100000">
                <a:srgbClr val="FFFFFF">
                  <a:alpha val="38000"/>
                </a:srgbClr>
              </a:gs>
            </a:gsLst>
            <a:lin ang="10800000" scaled="0"/>
            <a:tileRect/>
          </a:gra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r>
              <a:rPr lang="en-US" sz="1400" dirty="0">
                <a:solidFill>
                  <a:srgbClr val="000000"/>
                </a:solidFill>
                <a:effectLst/>
                <a:latin typeface="Times New Roman"/>
                <a:ea typeface="ＭＳ 明朝"/>
                <a:cs typeface="Times New Roman"/>
              </a:rPr>
              <a:t>Adaptive Coping &amp; Neuroplasticity</a:t>
            </a:r>
            <a:endParaRPr lang="en-US" sz="2000" dirty="0">
              <a:effectLst/>
              <a:latin typeface="Times New Roman"/>
              <a:ea typeface="ＭＳ 明朝"/>
              <a:cs typeface="Times New Roman"/>
            </a:endParaRPr>
          </a:p>
        </p:txBody>
      </p:sp>
      <p:sp>
        <p:nvSpPr>
          <p:cNvPr id="7" name="Rectangle 6"/>
          <p:cNvSpPr>
            <a:spLocks noChangeArrowheads="1"/>
          </p:cNvSpPr>
          <p:nvPr/>
        </p:nvSpPr>
        <p:spPr bwMode="auto">
          <a:xfrm>
            <a:off x="7365364" y="3578031"/>
            <a:ext cx="989013" cy="1000126"/>
          </a:xfrm>
          <a:prstGeom prst="rect">
            <a:avLst/>
          </a:prstGeom>
          <a:gradFill rotWithShape="0">
            <a:gsLst>
              <a:gs pos="0">
                <a:srgbClr val="CDDDAC"/>
              </a:gs>
              <a:gs pos="100000">
                <a:srgbClr val="9BBB59"/>
              </a:gs>
            </a:gsLst>
            <a:lin ang="5400000"/>
          </a:gradFill>
          <a:ln w="9525">
            <a:solidFill>
              <a:srgbClr val="94B64E"/>
            </a:solidFill>
            <a:miter lim="800000"/>
            <a:headEnd/>
            <a:tailEnd/>
          </a:ln>
          <a:effectLst/>
        </p:spPr>
        <p:txBody>
          <a:bodyPr rot="0" vert="horz" wrap="square" lIns="91440" tIns="45720" rIns="91440" bIns="45720" anchor="ctr" anchorCtr="0" upright="1">
            <a:noAutofit/>
          </a:bodyPr>
          <a:lstStyle/>
          <a:p>
            <a:pPr marL="0" marR="0" algn="ctr">
              <a:spcBef>
                <a:spcPts val="0"/>
              </a:spcBef>
              <a:spcAft>
                <a:spcPts val="0"/>
              </a:spcAft>
            </a:pPr>
            <a:r>
              <a:rPr lang="en-US" sz="1400" dirty="0">
                <a:solidFill>
                  <a:srgbClr val="000000"/>
                </a:solidFill>
                <a:effectLst/>
                <a:latin typeface="Times New Roman"/>
                <a:ea typeface="ＭＳ 明朝"/>
                <a:cs typeface="Times New Roman"/>
              </a:rPr>
              <a:t> Alleviate ASD</a:t>
            </a:r>
            <a:endParaRPr lang="en-US" sz="1400" dirty="0">
              <a:effectLst/>
              <a:latin typeface="Times New Roman"/>
              <a:ea typeface="ＭＳ 明朝"/>
              <a:cs typeface="Times New Roman"/>
            </a:endParaRPr>
          </a:p>
        </p:txBody>
      </p:sp>
      <p:sp>
        <p:nvSpPr>
          <p:cNvPr id="3" name="Freeform 2"/>
          <p:cNvSpPr/>
          <p:nvPr/>
        </p:nvSpPr>
        <p:spPr>
          <a:xfrm>
            <a:off x="2440840" y="2432187"/>
            <a:ext cx="1627206" cy="698647"/>
          </a:xfrm>
          <a:custGeom>
            <a:avLst/>
            <a:gdLst>
              <a:gd name="connsiteX0" fmla="*/ 0 w 1627206"/>
              <a:gd name="connsiteY0" fmla="*/ 69865 h 698647"/>
              <a:gd name="connsiteX1" fmla="*/ 69865 w 1627206"/>
              <a:gd name="connsiteY1" fmla="*/ 0 h 698647"/>
              <a:gd name="connsiteX2" fmla="*/ 1557341 w 1627206"/>
              <a:gd name="connsiteY2" fmla="*/ 0 h 698647"/>
              <a:gd name="connsiteX3" fmla="*/ 1627206 w 1627206"/>
              <a:gd name="connsiteY3" fmla="*/ 69865 h 698647"/>
              <a:gd name="connsiteX4" fmla="*/ 1627206 w 1627206"/>
              <a:gd name="connsiteY4" fmla="*/ 628782 h 698647"/>
              <a:gd name="connsiteX5" fmla="*/ 1557341 w 1627206"/>
              <a:gd name="connsiteY5" fmla="*/ 698647 h 698647"/>
              <a:gd name="connsiteX6" fmla="*/ 69865 w 1627206"/>
              <a:gd name="connsiteY6" fmla="*/ 698647 h 698647"/>
              <a:gd name="connsiteX7" fmla="*/ 0 w 1627206"/>
              <a:gd name="connsiteY7" fmla="*/ 628782 h 698647"/>
              <a:gd name="connsiteX8" fmla="*/ 0 w 1627206"/>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206" h="698647">
                <a:moveTo>
                  <a:pt x="0" y="69865"/>
                </a:moveTo>
                <a:cubicBezTo>
                  <a:pt x="0" y="31280"/>
                  <a:pt x="31280" y="0"/>
                  <a:pt x="69865" y="0"/>
                </a:cubicBezTo>
                <a:lnTo>
                  <a:pt x="1557341" y="0"/>
                </a:lnTo>
                <a:cubicBezTo>
                  <a:pt x="1595926" y="0"/>
                  <a:pt x="1627206" y="31280"/>
                  <a:pt x="1627206" y="69865"/>
                </a:cubicBezTo>
                <a:lnTo>
                  <a:pt x="1627206" y="628782"/>
                </a:lnTo>
                <a:cubicBezTo>
                  <a:pt x="1627206" y="667367"/>
                  <a:pt x="1595926" y="698647"/>
                  <a:pt x="1557341" y="698647"/>
                </a:cubicBezTo>
                <a:lnTo>
                  <a:pt x="69865" y="698647"/>
                </a:lnTo>
                <a:cubicBezTo>
                  <a:pt x="31280" y="698647"/>
                  <a:pt x="0" y="667367"/>
                  <a:pt x="0" y="628782"/>
                </a:cubicBezTo>
                <a:lnTo>
                  <a:pt x="0" y="69865"/>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6183" tIns="66183" rIns="66183" bIns="66183" numCol="1" spcCol="1270" anchor="ctr" anchorCtr="0">
            <a:noAutofit/>
          </a:bodyPr>
          <a:lstStyle/>
          <a:p>
            <a:pPr lvl="0" algn="ctr" defTabSz="533400">
              <a:lnSpc>
                <a:spcPct val="90000"/>
              </a:lnSpc>
              <a:spcBef>
                <a:spcPct val="0"/>
              </a:spcBef>
              <a:spcAft>
                <a:spcPct val="35000"/>
              </a:spcAft>
            </a:pPr>
            <a:r>
              <a:rPr lang="en-US" sz="1400" kern="1200" dirty="0">
                <a:latin typeface="Times New Roman"/>
              </a:rPr>
              <a:t> Neurobiological Factors - Processes</a:t>
            </a:r>
          </a:p>
        </p:txBody>
      </p:sp>
      <p:sp>
        <p:nvSpPr>
          <p:cNvPr id="4" name="Freeform 3"/>
          <p:cNvSpPr/>
          <p:nvPr/>
        </p:nvSpPr>
        <p:spPr>
          <a:xfrm rot="2732083">
            <a:off x="3554146" y="3329821"/>
            <a:ext cx="716938" cy="244526"/>
          </a:xfrm>
          <a:custGeom>
            <a:avLst/>
            <a:gdLst>
              <a:gd name="connsiteX0" fmla="*/ 0 w 716938"/>
              <a:gd name="connsiteY0" fmla="*/ 122263 h 244526"/>
              <a:gd name="connsiteX1" fmla="*/ 122263 w 716938"/>
              <a:gd name="connsiteY1" fmla="*/ 0 h 244526"/>
              <a:gd name="connsiteX2" fmla="*/ 122263 w 716938"/>
              <a:gd name="connsiteY2" fmla="*/ 48905 h 244526"/>
              <a:gd name="connsiteX3" fmla="*/ 594675 w 716938"/>
              <a:gd name="connsiteY3" fmla="*/ 48905 h 244526"/>
              <a:gd name="connsiteX4" fmla="*/ 594675 w 716938"/>
              <a:gd name="connsiteY4" fmla="*/ 0 h 244526"/>
              <a:gd name="connsiteX5" fmla="*/ 716938 w 716938"/>
              <a:gd name="connsiteY5" fmla="*/ 122263 h 244526"/>
              <a:gd name="connsiteX6" fmla="*/ 594675 w 716938"/>
              <a:gd name="connsiteY6" fmla="*/ 244526 h 244526"/>
              <a:gd name="connsiteX7" fmla="*/ 594675 w 716938"/>
              <a:gd name="connsiteY7" fmla="*/ 195621 h 244526"/>
              <a:gd name="connsiteX8" fmla="*/ 122263 w 716938"/>
              <a:gd name="connsiteY8" fmla="*/ 195621 h 244526"/>
              <a:gd name="connsiteX9" fmla="*/ 122263 w 716938"/>
              <a:gd name="connsiteY9" fmla="*/ 244526 h 244526"/>
              <a:gd name="connsiteX10" fmla="*/ 0 w 716938"/>
              <a:gd name="connsiteY10" fmla="*/ 122263 h 2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938" h="244526">
                <a:moveTo>
                  <a:pt x="0" y="122263"/>
                </a:moveTo>
                <a:lnTo>
                  <a:pt x="122263" y="0"/>
                </a:lnTo>
                <a:lnTo>
                  <a:pt x="122263" y="48905"/>
                </a:lnTo>
                <a:lnTo>
                  <a:pt x="594675" y="48905"/>
                </a:lnTo>
                <a:lnTo>
                  <a:pt x="594675" y="0"/>
                </a:lnTo>
                <a:lnTo>
                  <a:pt x="716938" y="122263"/>
                </a:lnTo>
                <a:lnTo>
                  <a:pt x="594675" y="244526"/>
                </a:lnTo>
                <a:lnTo>
                  <a:pt x="594675" y="195621"/>
                </a:lnTo>
                <a:lnTo>
                  <a:pt x="122263" y="195621"/>
                </a:lnTo>
                <a:lnTo>
                  <a:pt x="122263" y="244526"/>
                </a:lnTo>
                <a:lnTo>
                  <a:pt x="0" y="122263"/>
                </a:lnTo>
                <a:close/>
              </a:path>
            </a:pathLst>
          </a:custGeom>
          <a:ln>
            <a:solidFill>
              <a:schemeClr val="tx1"/>
            </a:solidFill>
          </a:ln>
          <a:effectLst/>
        </p:spPr>
        <p:style>
          <a:lnRef idx="0">
            <a:scrgbClr r="0" g="0" b="0"/>
          </a:lnRef>
          <a:fillRef idx="2">
            <a:schemeClr val="accent6">
              <a:tint val="60000"/>
              <a:hueOff val="0"/>
              <a:satOff val="0"/>
              <a:lumOff val="0"/>
              <a:alphaOff val="0"/>
            </a:schemeClr>
          </a:fillRef>
          <a:effectRef idx="1">
            <a:scrgbClr r="0" g="0" b="0"/>
          </a:effectRef>
          <a:fontRef idx="minor">
            <a:schemeClr val="dk1"/>
          </a:fontRef>
        </p:style>
        <p:txBody>
          <a:bodyPr spcFirstLastPara="0" vert="horz" wrap="square" lIns="73358" tIns="48904" rIns="73357" bIns="48905" numCol="1" spcCol="1270" anchor="ctr" anchorCtr="0">
            <a:noAutofit/>
          </a:bodyPr>
          <a:lstStyle/>
          <a:p>
            <a:pPr lvl="0" algn="ctr" defTabSz="444500">
              <a:lnSpc>
                <a:spcPct val="90000"/>
              </a:lnSpc>
              <a:spcBef>
                <a:spcPct val="0"/>
              </a:spcBef>
              <a:spcAft>
                <a:spcPct val="35000"/>
              </a:spcAft>
            </a:pPr>
            <a:endParaRPr lang="en-US" sz="1050" kern="1200"/>
          </a:p>
        </p:txBody>
      </p:sp>
      <p:sp>
        <p:nvSpPr>
          <p:cNvPr id="14" name="Freeform 13"/>
          <p:cNvSpPr/>
          <p:nvPr/>
        </p:nvSpPr>
        <p:spPr>
          <a:xfrm>
            <a:off x="3874489" y="3773334"/>
            <a:ext cx="1286634" cy="698647"/>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2373" tIns="62373" rIns="62373" bIns="62373" numCol="1" spcCol="1270" anchor="ctr" anchorCtr="0">
            <a:noAutofit/>
          </a:bodyPr>
          <a:lstStyle/>
          <a:p>
            <a:pPr lvl="0" algn="ctr" defTabSz="488950">
              <a:lnSpc>
                <a:spcPct val="90000"/>
              </a:lnSpc>
              <a:spcBef>
                <a:spcPct val="0"/>
              </a:spcBef>
              <a:spcAft>
                <a:spcPct val="35000"/>
              </a:spcAft>
            </a:pPr>
            <a:r>
              <a:rPr lang="en-US" sz="1400" kern="1200" dirty="0">
                <a:latin typeface="Times New Roman"/>
              </a:rPr>
              <a:t>Environmental Enrichment</a:t>
            </a:r>
          </a:p>
        </p:txBody>
      </p:sp>
      <p:sp>
        <p:nvSpPr>
          <p:cNvPr id="15" name="Freeform 14"/>
          <p:cNvSpPr/>
          <p:nvPr/>
        </p:nvSpPr>
        <p:spPr>
          <a:xfrm rot="18920906">
            <a:off x="3533541" y="4670965"/>
            <a:ext cx="716939" cy="244527"/>
          </a:xfrm>
          <a:custGeom>
            <a:avLst/>
            <a:gdLst>
              <a:gd name="connsiteX0" fmla="*/ 0 w 716938"/>
              <a:gd name="connsiteY0" fmla="*/ 122263 h 244526"/>
              <a:gd name="connsiteX1" fmla="*/ 122263 w 716938"/>
              <a:gd name="connsiteY1" fmla="*/ 0 h 244526"/>
              <a:gd name="connsiteX2" fmla="*/ 122263 w 716938"/>
              <a:gd name="connsiteY2" fmla="*/ 48905 h 244526"/>
              <a:gd name="connsiteX3" fmla="*/ 594675 w 716938"/>
              <a:gd name="connsiteY3" fmla="*/ 48905 h 244526"/>
              <a:gd name="connsiteX4" fmla="*/ 594675 w 716938"/>
              <a:gd name="connsiteY4" fmla="*/ 0 h 244526"/>
              <a:gd name="connsiteX5" fmla="*/ 716938 w 716938"/>
              <a:gd name="connsiteY5" fmla="*/ 122263 h 244526"/>
              <a:gd name="connsiteX6" fmla="*/ 594675 w 716938"/>
              <a:gd name="connsiteY6" fmla="*/ 244526 h 244526"/>
              <a:gd name="connsiteX7" fmla="*/ 594675 w 716938"/>
              <a:gd name="connsiteY7" fmla="*/ 195621 h 244526"/>
              <a:gd name="connsiteX8" fmla="*/ 122263 w 716938"/>
              <a:gd name="connsiteY8" fmla="*/ 195621 h 244526"/>
              <a:gd name="connsiteX9" fmla="*/ 122263 w 716938"/>
              <a:gd name="connsiteY9" fmla="*/ 244526 h 244526"/>
              <a:gd name="connsiteX10" fmla="*/ 0 w 716938"/>
              <a:gd name="connsiteY10" fmla="*/ 122263 h 2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938" h="244526">
                <a:moveTo>
                  <a:pt x="716938" y="122263"/>
                </a:moveTo>
                <a:lnTo>
                  <a:pt x="594675" y="244525"/>
                </a:lnTo>
                <a:lnTo>
                  <a:pt x="594675" y="195620"/>
                </a:lnTo>
                <a:lnTo>
                  <a:pt x="122263" y="195620"/>
                </a:lnTo>
                <a:lnTo>
                  <a:pt x="122263" y="244525"/>
                </a:lnTo>
                <a:lnTo>
                  <a:pt x="0" y="122263"/>
                </a:lnTo>
                <a:lnTo>
                  <a:pt x="122263" y="1"/>
                </a:lnTo>
                <a:lnTo>
                  <a:pt x="122263" y="48906"/>
                </a:lnTo>
                <a:lnTo>
                  <a:pt x="594675" y="48906"/>
                </a:lnTo>
                <a:lnTo>
                  <a:pt x="594675" y="1"/>
                </a:lnTo>
                <a:lnTo>
                  <a:pt x="716938" y="122263"/>
                </a:lnTo>
                <a:close/>
              </a:path>
            </a:pathLst>
          </a:custGeom>
          <a:ln>
            <a:solidFill>
              <a:schemeClr val="tx1"/>
            </a:solidFill>
          </a:ln>
          <a:effectLst/>
        </p:spPr>
        <p:style>
          <a:lnRef idx="0">
            <a:scrgbClr r="0" g="0" b="0"/>
          </a:lnRef>
          <a:fillRef idx="2">
            <a:schemeClr val="accent6">
              <a:tint val="60000"/>
              <a:hueOff val="0"/>
              <a:satOff val="0"/>
              <a:lumOff val="0"/>
              <a:alphaOff val="0"/>
            </a:schemeClr>
          </a:fillRef>
          <a:effectRef idx="1">
            <a:scrgbClr r="0" g="0" b="0"/>
          </a:effectRef>
          <a:fontRef idx="minor">
            <a:schemeClr val="dk1"/>
          </a:fontRef>
        </p:style>
        <p:txBody>
          <a:bodyPr spcFirstLastPara="0" vert="horz" wrap="square" lIns="73357" tIns="48905" rIns="73359" bIns="48905" numCol="1" spcCol="1270" anchor="ctr" anchorCtr="0">
            <a:noAutofit/>
          </a:bodyPr>
          <a:lstStyle/>
          <a:p>
            <a:pPr lvl="0" algn="ctr" defTabSz="444500">
              <a:lnSpc>
                <a:spcPct val="90000"/>
              </a:lnSpc>
              <a:spcBef>
                <a:spcPct val="0"/>
              </a:spcBef>
              <a:spcAft>
                <a:spcPct val="35000"/>
              </a:spcAft>
            </a:pPr>
            <a:endParaRPr lang="en-US" sz="1050" kern="1200"/>
          </a:p>
        </p:txBody>
      </p:sp>
      <p:sp>
        <p:nvSpPr>
          <p:cNvPr id="16" name="Freeform 15"/>
          <p:cNvSpPr/>
          <p:nvPr/>
        </p:nvSpPr>
        <p:spPr>
          <a:xfrm>
            <a:off x="2551977" y="5114477"/>
            <a:ext cx="1322512" cy="698647"/>
          </a:xfrm>
          <a:custGeom>
            <a:avLst/>
            <a:gdLst>
              <a:gd name="connsiteX0" fmla="*/ 0 w 1322512"/>
              <a:gd name="connsiteY0" fmla="*/ 69865 h 698647"/>
              <a:gd name="connsiteX1" fmla="*/ 69865 w 1322512"/>
              <a:gd name="connsiteY1" fmla="*/ 0 h 698647"/>
              <a:gd name="connsiteX2" fmla="*/ 1252647 w 1322512"/>
              <a:gd name="connsiteY2" fmla="*/ 0 h 698647"/>
              <a:gd name="connsiteX3" fmla="*/ 1322512 w 1322512"/>
              <a:gd name="connsiteY3" fmla="*/ 69865 h 698647"/>
              <a:gd name="connsiteX4" fmla="*/ 1322512 w 1322512"/>
              <a:gd name="connsiteY4" fmla="*/ 628782 h 698647"/>
              <a:gd name="connsiteX5" fmla="*/ 1252647 w 1322512"/>
              <a:gd name="connsiteY5" fmla="*/ 698647 h 698647"/>
              <a:gd name="connsiteX6" fmla="*/ 69865 w 1322512"/>
              <a:gd name="connsiteY6" fmla="*/ 698647 h 698647"/>
              <a:gd name="connsiteX7" fmla="*/ 0 w 1322512"/>
              <a:gd name="connsiteY7" fmla="*/ 628782 h 698647"/>
              <a:gd name="connsiteX8" fmla="*/ 0 w 132251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512" h="698647">
                <a:moveTo>
                  <a:pt x="0" y="69865"/>
                </a:moveTo>
                <a:cubicBezTo>
                  <a:pt x="0" y="31280"/>
                  <a:pt x="31280" y="0"/>
                  <a:pt x="69865" y="0"/>
                </a:cubicBezTo>
                <a:lnTo>
                  <a:pt x="1252647" y="0"/>
                </a:lnTo>
                <a:cubicBezTo>
                  <a:pt x="1291232" y="0"/>
                  <a:pt x="1322512" y="31280"/>
                  <a:pt x="1322512" y="69865"/>
                </a:cubicBezTo>
                <a:lnTo>
                  <a:pt x="1322512" y="628782"/>
                </a:lnTo>
                <a:cubicBezTo>
                  <a:pt x="1322512" y="667367"/>
                  <a:pt x="1291232" y="698647"/>
                  <a:pt x="1252647" y="698647"/>
                </a:cubicBezTo>
                <a:lnTo>
                  <a:pt x="69865" y="698647"/>
                </a:lnTo>
                <a:cubicBezTo>
                  <a:pt x="31280" y="698647"/>
                  <a:pt x="0" y="667367"/>
                  <a:pt x="0" y="628782"/>
                </a:cubicBezTo>
                <a:lnTo>
                  <a:pt x="0" y="69865"/>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6183" tIns="66183" rIns="66183" bIns="66183" numCol="1" spcCol="1270" anchor="ctr" anchorCtr="0">
            <a:noAutofit/>
          </a:bodyPr>
          <a:lstStyle/>
          <a:p>
            <a:pPr lvl="0" algn="ctr" defTabSz="533400">
              <a:lnSpc>
                <a:spcPct val="90000"/>
              </a:lnSpc>
              <a:spcBef>
                <a:spcPct val="0"/>
              </a:spcBef>
              <a:spcAft>
                <a:spcPct val="35000"/>
              </a:spcAft>
            </a:pPr>
            <a:r>
              <a:rPr lang="en-US" sz="1400" kern="1200" dirty="0">
                <a:latin typeface="Times New Roman"/>
              </a:rPr>
              <a:t>Diminish Psychological Stress</a:t>
            </a:r>
          </a:p>
        </p:txBody>
      </p:sp>
      <p:sp>
        <p:nvSpPr>
          <p:cNvPr id="17" name="Freeform 16"/>
          <p:cNvSpPr/>
          <p:nvPr/>
        </p:nvSpPr>
        <p:spPr>
          <a:xfrm rot="2748104">
            <a:off x="2202701" y="4670966"/>
            <a:ext cx="716939" cy="244526"/>
          </a:xfrm>
          <a:custGeom>
            <a:avLst/>
            <a:gdLst>
              <a:gd name="connsiteX0" fmla="*/ 0 w 716938"/>
              <a:gd name="connsiteY0" fmla="*/ 122263 h 244526"/>
              <a:gd name="connsiteX1" fmla="*/ 122263 w 716938"/>
              <a:gd name="connsiteY1" fmla="*/ 0 h 244526"/>
              <a:gd name="connsiteX2" fmla="*/ 122263 w 716938"/>
              <a:gd name="connsiteY2" fmla="*/ 48905 h 244526"/>
              <a:gd name="connsiteX3" fmla="*/ 594675 w 716938"/>
              <a:gd name="connsiteY3" fmla="*/ 48905 h 244526"/>
              <a:gd name="connsiteX4" fmla="*/ 594675 w 716938"/>
              <a:gd name="connsiteY4" fmla="*/ 0 h 244526"/>
              <a:gd name="connsiteX5" fmla="*/ 716938 w 716938"/>
              <a:gd name="connsiteY5" fmla="*/ 122263 h 244526"/>
              <a:gd name="connsiteX6" fmla="*/ 594675 w 716938"/>
              <a:gd name="connsiteY6" fmla="*/ 244526 h 244526"/>
              <a:gd name="connsiteX7" fmla="*/ 594675 w 716938"/>
              <a:gd name="connsiteY7" fmla="*/ 195621 h 244526"/>
              <a:gd name="connsiteX8" fmla="*/ 122263 w 716938"/>
              <a:gd name="connsiteY8" fmla="*/ 195621 h 244526"/>
              <a:gd name="connsiteX9" fmla="*/ 122263 w 716938"/>
              <a:gd name="connsiteY9" fmla="*/ 244526 h 244526"/>
              <a:gd name="connsiteX10" fmla="*/ 0 w 716938"/>
              <a:gd name="connsiteY10" fmla="*/ 122263 h 2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938" h="244526">
                <a:moveTo>
                  <a:pt x="716938" y="122263"/>
                </a:moveTo>
                <a:lnTo>
                  <a:pt x="594675" y="244525"/>
                </a:lnTo>
                <a:lnTo>
                  <a:pt x="594675" y="195620"/>
                </a:lnTo>
                <a:lnTo>
                  <a:pt x="122263" y="195620"/>
                </a:lnTo>
                <a:lnTo>
                  <a:pt x="122263" y="244525"/>
                </a:lnTo>
                <a:lnTo>
                  <a:pt x="0" y="122263"/>
                </a:lnTo>
                <a:lnTo>
                  <a:pt x="122263" y="1"/>
                </a:lnTo>
                <a:lnTo>
                  <a:pt x="122263" y="48906"/>
                </a:lnTo>
                <a:lnTo>
                  <a:pt x="594675" y="48906"/>
                </a:lnTo>
                <a:lnTo>
                  <a:pt x="594675" y="1"/>
                </a:lnTo>
                <a:lnTo>
                  <a:pt x="716938" y="122263"/>
                </a:lnTo>
                <a:close/>
              </a:path>
            </a:pathLst>
          </a:custGeom>
          <a:ln>
            <a:solidFill>
              <a:schemeClr val="tx1"/>
            </a:solidFill>
          </a:ln>
          <a:effectLst/>
        </p:spPr>
        <p:style>
          <a:lnRef idx="0">
            <a:scrgbClr r="0" g="0" b="0"/>
          </a:lnRef>
          <a:fillRef idx="2">
            <a:schemeClr val="accent6">
              <a:tint val="60000"/>
              <a:hueOff val="0"/>
              <a:satOff val="0"/>
              <a:lumOff val="0"/>
              <a:alphaOff val="0"/>
            </a:schemeClr>
          </a:fillRef>
          <a:effectRef idx="1">
            <a:scrgbClr r="0" g="0" b="0"/>
          </a:effectRef>
          <a:fontRef idx="minor">
            <a:schemeClr val="dk1"/>
          </a:fontRef>
        </p:style>
        <p:txBody>
          <a:bodyPr spcFirstLastPara="0" vert="horz" wrap="square" lIns="73358" tIns="48904" rIns="73358" bIns="48905" numCol="1" spcCol="1270" anchor="ctr" anchorCtr="0">
            <a:noAutofit/>
          </a:bodyPr>
          <a:lstStyle/>
          <a:p>
            <a:pPr lvl="0" algn="ctr" defTabSz="444500">
              <a:lnSpc>
                <a:spcPct val="90000"/>
              </a:lnSpc>
              <a:spcBef>
                <a:spcPct val="0"/>
              </a:spcBef>
              <a:spcAft>
                <a:spcPct val="35000"/>
              </a:spcAft>
            </a:pPr>
            <a:endParaRPr lang="en-US" sz="1050" kern="1200"/>
          </a:p>
        </p:txBody>
      </p:sp>
      <p:sp>
        <p:nvSpPr>
          <p:cNvPr id="18" name="Freeform 17"/>
          <p:cNvSpPr/>
          <p:nvPr/>
        </p:nvSpPr>
        <p:spPr>
          <a:xfrm>
            <a:off x="1032933" y="3773334"/>
            <a:ext cx="1487162" cy="698647"/>
          </a:xfrm>
          <a:custGeom>
            <a:avLst/>
            <a:gdLst>
              <a:gd name="connsiteX0" fmla="*/ 0 w 1221976"/>
              <a:gd name="connsiteY0" fmla="*/ 69865 h 698647"/>
              <a:gd name="connsiteX1" fmla="*/ 69865 w 1221976"/>
              <a:gd name="connsiteY1" fmla="*/ 0 h 698647"/>
              <a:gd name="connsiteX2" fmla="*/ 1152111 w 1221976"/>
              <a:gd name="connsiteY2" fmla="*/ 0 h 698647"/>
              <a:gd name="connsiteX3" fmla="*/ 1221976 w 1221976"/>
              <a:gd name="connsiteY3" fmla="*/ 69865 h 698647"/>
              <a:gd name="connsiteX4" fmla="*/ 1221976 w 1221976"/>
              <a:gd name="connsiteY4" fmla="*/ 628782 h 698647"/>
              <a:gd name="connsiteX5" fmla="*/ 1152111 w 1221976"/>
              <a:gd name="connsiteY5" fmla="*/ 698647 h 698647"/>
              <a:gd name="connsiteX6" fmla="*/ 69865 w 1221976"/>
              <a:gd name="connsiteY6" fmla="*/ 698647 h 698647"/>
              <a:gd name="connsiteX7" fmla="*/ 0 w 1221976"/>
              <a:gd name="connsiteY7" fmla="*/ 628782 h 698647"/>
              <a:gd name="connsiteX8" fmla="*/ 0 w 1221976"/>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76" h="698647">
                <a:moveTo>
                  <a:pt x="0" y="69865"/>
                </a:moveTo>
                <a:cubicBezTo>
                  <a:pt x="0" y="31280"/>
                  <a:pt x="31280" y="0"/>
                  <a:pt x="69865" y="0"/>
                </a:cubicBezTo>
                <a:lnTo>
                  <a:pt x="1152111" y="0"/>
                </a:lnTo>
                <a:cubicBezTo>
                  <a:pt x="1190696" y="0"/>
                  <a:pt x="1221976" y="31280"/>
                  <a:pt x="1221976" y="69865"/>
                </a:cubicBezTo>
                <a:lnTo>
                  <a:pt x="1221976" y="628782"/>
                </a:lnTo>
                <a:cubicBezTo>
                  <a:pt x="1221976" y="667367"/>
                  <a:pt x="1190696" y="698647"/>
                  <a:pt x="1152111" y="698647"/>
                </a:cubicBezTo>
                <a:lnTo>
                  <a:pt x="69865" y="698647"/>
                </a:lnTo>
                <a:cubicBezTo>
                  <a:pt x="31280" y="698647"/>
                  <a:pt x="0" y="667367"/>
                  <a:pt x="0" y="628782"/>
                </a:cubicBezTo>
                <a:lnTo>
                  <a:pt x="0" y="69865"/>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6183" tIns="66183" rIns="66183" bIns="66183" numCol="1" spcCol="1270" anchor="ctr" anchorCtr="0">
            <a:noAutofit/>
          </a:bodyPr>
          <a:lstStyle/>
          <a:p>
            <a:pPr lvl="0" algn="ctr" defTabSz="533400">
              <a:lnSpc>
                <a:spcPct val="90000"/>
              </a:lnSpc>
              <a:spcBef>
                <a:spcPct val="0"/>
              </a:spcBef>
              <a:spcAft>
                <a:spcPct val="35000"/>
              </a:spcAft>
            </a:pPr>
            <a:r>
              <a:rPr lang="en-US" sz="1400" kern="1200" dirty="0">
                <a:latin typeface="Times New Roman"/>
              </a:rPr>
              <a:t>Diminish Allostatic Load</a:t>
            </a:r>
          </a:p>
        </p:txBody>
      </p:sp>
      <p:sp>
        <p:nvSpPr>
          <p:cNvPr id="19" name="Freeform 18"/>
          <p:cNvSpPr/>
          <p:nvPr/>
        </p:nvSpPr>
        <p:spPr>
          <a:xfrm rot="18905360">
            <a:off x="2223306" y="3329821"/>
            <a:ext cx="716938" cy="244526"/>
          </a:xfrm>
          <a:custGeom>
            <a:avLst/>
            <a:gdLst>
              <a:gd name="connsiteX0" fmla="*/ 0 w 716938"/>
              <a:gd name="connsiteY0" fmla="*/ 122263 h 244526"/>
              <a:gd name="connsiteX1" fmla="*/ 122263 w 716938"/>
              <a:gd name="connsiteY1" fmla="*/ 0 h 244526"/>
              <a:gd name="connsiteX2" fmla="*/ 122263 w 716938"/>
              <a:gd name="connsiteY2" fmla="*/ 48905 h 244526"/>
              <a:gd name="connsiteX3" fmla="*/ 594675 w 716938"/>
              <a:gd name="connsiteY3" fmla="*/ 48905 h 244526"/>
              <a:gd name="connsiteX4" fmla="*/ 594675 w 716938"/>
              <a:gd name="connsiteY4" fmla="*/ 0 h 244526"/>
              <a:gd name="connsiteX5" fmla="*/ 716938 w 716938"/>
              <a:gd name="connsiteY5" fmla="*/ 122263 h 244526"/>
              <a:gd name="connsiteX6" fmla="*/ 594675 w 716938"/>
              <a:gd name="connsiteY6" fmla="*/ 244526 h 244526"/>
              <a:gd name="connsiteX7" fmla="*/ 594675 w 716938"/>
              <a:gd name="connsiteY7" fmla="*/ 195621 h 244526"/>
              <a:gd name="connsiteX8" fmla="*/ 122263 w 716938"/>
              <a:gd name="connsiteY8" fmla="*/ 195621 h 244526"/>
              <a:gd name="connsiteX9" fmla="*/ 122263 w 716938"/>
              <a:gd name="connsiteY9" fmla="*/ 244526 h 244526"/>
              <a:gd name="connsiteX10" fmla="*/ 0 w 716938"/>
              <a:gd name="connsiteY10" fmla="*/ 122263 h 2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938" h="244526">
                <a:moveTo>
                  <a:pt x="0" y="122263"/>
                </a:moveTo>
                <a:lnTo>
                  <a:pt x="122263" y="0"/>
                </a:lnTo>
                <a:lnTo>
                  <a:pt x="122263" y="48905"/>
                </a:lnTo>
                <a:lnTo>
                  <a:pt x="594675" y="48905"/>
                </a:lnTo>
                <a:lnTo>
                  <a:pt x="594675" y="0"/>
                </a:lnTo>
                <a:lnTo>
                  <a:pt x="716938" y="122263"/>
                </a:lnTo>
                <a:lnTo>
                  <a:pt x="594675" y="244526"/>
                </a:lnTo>
                <a:lnTo>
                  <a:pt x="594675" y="195621"/>
                </a:lnTo>
                <a:lnTo>
                  <a:pt x="122263" y="195621"/>
                </a:lnTo>
                <a:lnTo>
                  <a:pt x="122263" y="244526"/>
                </a:lnTo>
                <a:lnTo>
                  <a:pt x="0" y="122263"/>
                </a:lnTo>
                <a:close/>
              </a:path>
            </a:pathLst>
          </a:custGeom>
          <a:ln>
            <a:solidFill>
              <a:schemeClr val="tx1"/>
            </a:solidFill>
          </a:ln>
          <a:effectLst/>
        </p:spPr>
        <p:style>
          <a:lnRef idx="0">
            <a:scrgbClr r="0" g="0" b="0"/>
          </a:lnRef>
          <a:fillRef idx="2">
            <a:schemeClr val="accent6">
              <a:tint val="60000"/>
              <a:hueOff val="0"/>
              <a:satOff val="0"/>
              <a:lumOff val="0"/>
              <a:alphaOff val="0"/>
            </a:schemeClr>
          </a:fillRef>
          <a:effectRef idx="1">
            <a:scrgbClr r="0" g="0" b="0"/>
          </a:effectRef>
          <a:fontRef idx="minor">
            <a:schemeClr val="dk1"/>
          </a:fontRef>
        </p:style>
        <p:txBody>
          <a:bodyPr spcFirstLastPara="0" vert="horz" wrap="square" lIns="73358" tIns="48904" rIns="73357" bIns="48905" numCol="1" spcCol="1270" anchor="ctr" anchorCtr="0">
            <a:noAutofit/>
          </a:bodyPr>
          <a:lstStyle/>
          <a:p>
            <a:pPr lvl="0" algn="ctr" defTabSz="444500">
              <a:lnSpc>
                <a:spcPct val="90000"/>
              </a:lnSpc>
              <a:spcBef>
                <a:spcPct val="0"/>
              </a:spcBef>
              <a:spcAft>
                <a:spcPct val="35000"/>
              </a:spcAft>
            </a:pPr>
            <a:endParaRPr lang="en-US" sz="1050" kern="1200"/>
          </a:p>
        </p:txBody>
      </p:sp>
      <p:sp>
        <p:nvSpPr>
          <p:cNvPr id="9" name="Rounded Rectangle 8"/>
          <p:cNvSpPr>
            <a:spLocks noChangeArrowheads="1"/>
          </p:cNvSpPr>
          <p:nvPr/>
        </p:nvSpPr>
        <p:spPr bwMode="auto">
          <a:xfrm>
            <a:off x="1998133" y="1388533"/>
            <a:ext cx="2404534" cy="477203"/>
          </a:xfrm>
          <a:prstGeom prst="roundRect">
            <a:avLst>
              <a:gd name="adj" fmla="val 16667"/>
            </a:avLst>
          </a:prstGeom>
          <a:solidFill>
            <a:srgbClr val="FFCC99"/>
          </a:solidFill>
          <a:ln w="3175" cmpd="sng">
            <a:solidFill>
              <a:schemeClr val="tx1">
                <a:lumMod val="50000"/>
                <a:lumOff val="50000"/>
              </a:schemeClr>
            </a:solidFill>
            <a:round/>
            <a:headEnd/>
            <a:tailEnd/>
          </a:ln>
          <a:effectLst/>
        </p:spPr>
        <p:txBody>
          <a:bodyPr rot="0" vert="horz" wrap="square" lIns="91440" tIns="45720" rIns="91440" bIns="45720" anchor="ctr" anchorCtr="0" upright="1">
            <a:noAutofit/>
          </a:bodyPr>
          <a:lstStyle/>
          <a:p>
            <a:pPr marL="0" marR="0" algn="ctr">
              <a:spcBef>
                <a:spcPts val="0"/>
              </a:spcBef>
              <a:spcAft>
                <a:spcPts val="0"/>
              </a:spcAft>
            </a:pPr>
            <a:r>
              <a:rPr lang="en-US" sz="1400" dirty="0">
                <a:solidFill>
                  <a:srgbClr val="000000"/>
                </a:solidFill>
                <a:effectLst/>
                <a:latin typeface="Times New Roman"/>
                <a:ea typeface="ＭＳ 明朝"/>
                <a:cs typeface="Times New Roman"/>
              </a:rPr>
              <a:t>Interventions Targeting Multiple Factors</a:t>
            </a:r>
            <a:endParaRPr lang="en-US" sz="2000" dirty="0">
              <a:effectLst/>
              <a:latin typeface="Times New Roman"/>
              <a:ea typeface="ＭＳ 明朝"/>
              <a:cs typeface="Times New Roman"/>
            </a:endParaRPr>
          </a:p>
        </p:txBody>
      </p:sp>
      <p:sp>
        <p:nvSpPr>
          <p:cNvPr id="10" name="Right Arrow 9"/>
          <p:cNvSpPr>
            <a:spLocks noChangeArrowheads="1"/>
          </p:cNvSpPr>
          <p:nvPr/>
        </p:nvSpPr>
        <p:spPr bwMode="auto">
          <a:xfrm rot="16200000" flipH="1">
            <a:off x="2758254" y="1988190"/>
            <a:ext cx="285750" cy="280198"/>
          </a:xfrm>
          <a:prstGeom prst="rightArrow">
            <a:avLst>
              <a:gd name="adj1" fmla="val 50000"/>
              <a:gd name="adj2" fmla="val 50000"/>
            </a:avLst>
          </a:prstGeom>
          <a:solidFill>
            <a:schemeClr val="accent6">
              <a:lumMod val="20000"/>
              <a:lumOff val="80000"/>
              <a:alpha val="59000"/>
            </a:schemeClr>
          </a:solidFill>
          <a:ln w="9525">
            <a:solidFill>
              <a:srgbClr val="000000"/>
            </a:solidFill>
            <a:miter lim="800000"/>
            <a:headEnd/>
            <a:tailEnd/>
          </a:ln>
          <a:effectLst>
            <a:outerShdw blurRad="40000" dist="23000" dir="5400000" rotWithShape="0">
              <a:srgbClr val="000000">
                <a:alpha val="34999"/>
              </a:srgb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000000"/>
                </a:solidFill>
                <a:effectLst/>
                <a:latin typeface="Times New Roman"/>
                <a:ea typeface="ＭＳ 明朝"/>
                <a:cs typeface="Times New Roman"/>
              </a:rPr>
              <a:t> </a:t>
            </a:r>
            <a:endParaRPr lang="en-US" sz="1400">
              <a:effectLst/>
              <a:latin typeface="Times New Roman"/>
              <a:ea typeface="ＭＳ 明朝"/>
              <a:cs typeface="Times New Roman"/>
            </a:endParaRPr>
          </a:p>
        </p:txBody>
      </p:sp>
      <p:sp>
        <p:nvSpPr>
          <p:cNvPr id="11" name="Right Arrow 10"/>
          <p:cNvSpPr>
            <a:spLocks noChangeArrowheads="1"/>
          </p:cNvSpPr>
          <p:nvPr/>
        </p:nvSpPr>
        <p:spPr bwMode="auto">
          <a:xfrm rot="16200000" flipH="1">
            <a:off x="3910144" y="1988190"/>
            <a:ext cx="285750" cy="280198"/>
          </a:xfrm>
          <a:prstGeom prst="rightArrow">
            <a:avLst>
              <a:gd name="adj1" fmla="val 50000"/>
              <a:gd name="adj2" fmla="val 50000"/>
            </a:avLst>
          </a:prstGeom>
          <a:solidFill>
            <a:schemeClr val="accent6">
              <a:lumMod val="20000"/>
              <a:lumOff val="80000"/>
              <a:alpha val="59000"/>
            </a:schemeClr>
          </a:solidFill>
          <a:ln w="9525">
            <a:solidFill>
              <a:srgbClr val="000000"/>
            </a:solidFill>
            <a:miter lim="800000"/>
            <a:headEnd/>
            <a:tailEnd/>
          </a:ln>
          <a:effectLst>
            <a:outerShdw blurRad="40000" dist="23000" dir="5400000" rotWithShape="0">
              <a:srgbClr val="000000">
                <a:alpha val="34999"/>
              </a:srgb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000000"/>
                </a:solidFill>
                <a:effectLst/>
                <a:latin typeface="Times New Roman"/>
                <a:ea typeface="ＭＳ 明朝"/>
                <a:cs typeface="Times New Roman"/>
              </a:rPr>
              <a:t> </a:t>
            </a:r>
            <a:endParaRPr lang="en-US" sz="1400">
              <a:effectLst/>
              <a:latin typeface="Times New Roman"/>
              <a:ea typeface="ＭＳ 明朝"/>
              <a:cs typeface="Times New Roman"/>
            </a:endParaRPr>
          </a:p>
        </p:txBody>
      </p:sp>
      <p:sp>
        <p:nvSpPr>
          <p:cNvPr id="12" name="Right Arrow 11"/>
          <p:cNvSpPr>
            <a:spLocks noChangeArrowheads="1"/>
          </p:cNvSpPr>
          <p:nvPr/>
        </p:nvSpPr>
        <p:spPr bwMode="auto">
          <a:xfrm rot="16200000" flipH="1">
            <a:off x="3335307" y="1983114"/>
            <a:ext cx="280194" cy="285750"/>
          </a:xfrm>
          <a:prstGeom prst="rightArrow">
            <a:avLst>
              <a:gd name="adj1" fmla="val 50000"/>
              <a:gd name="adj2" fmla="val 50000"/>
            </a:avLst>
          </a:prstGeom>
          <a:solidFill>
            <a:schemeClr val="accent6">
              <a:lumMod val="20000"/>
              <a:lumOff val="80000"/>
              <a:alpha val="59000"/>
            </a:schemeClr>
          </a:solidFill>
          <a:ln w="9525">
            <a:solidFill>
              <a:srgbClr val="000000"/>
            </a:solidFill>
            <a:miter lim="800000"/>
            <a:headEnd/>
            <a:tailEnd/>
          </a:ln>
          <a:effectLst>
            <a:outerShdw blurRad="40000" dist="23000" dir="5400000" rotWithShape="0">
              <a:srgbClr val="000000">
                <a:alpha val="34999"/>
              </a:srgb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000000"/>
                </a:solidFill>
                <a:effectLst/>
                <a:latin typeface="Times New Roman"/>
                <a:ea typeface="ＭＳ 明朝"/>
                <a:cs typeface="Times New Roman"/>
              </a:rPr>
              <a:t> </a:t>
            </a:r>
            <a:endParaRPr lang="en-US" sz="1400">
              <a:effectLst/>
              <a:latin typeface="Times New Roman"/>
              <a:ea typeface="ＭＳ 明朝"/>
              <a:cs typeface="Times New Roman"/>
            </a:endParaRPr>
          </a:p>
        </p:txBody>
      </p:sp>
      <p:sp>
        <p:nvSpPr>
          <p:cNvPr id="13" name="Right Arrow 12"/>
          <p:cNvSpPr>
            <a:spLocks noChangeArrowheads="1"/>
          </p:cNvSpPr>
          <p:nvPr/>
        </p:nvSpPr>
        <p:spPr bwMode="auto">
          <a:xfrm rot="16200000" flipH="1">
            <a:off x="2188659" y="1983745"/>
            <a:ext cx="285750" cy="280198"/>
          </a:xfrm>
          <a:prstGeom prst="rightArrow">
            <a:avLst>
              <a:gd name="adj1" fmla="val 50000"/>
              <a:gd name="adj2" fmla="val 50000"/>
            </a:avLst>
          </a:prstGeom>
          <a:solidFill>
            <a:schemeClr val="accent6">
              <a:lumMod val="20000"/>
              <a:lumOff val="80000"/>
              <a:alpha val="59000"/>
            </a:schemeClr>
          </a:solidFill>
          <a:ln w="9525">
            <a:solidFill>
              <a:srgbClr val="000000"/>
            </a:solidFill>
            <a:miter lim="800000"/>
            <a:headEnd/>
            <a:tailEnd/>
          </a:ln>
          <a:effectLst>
            <a:outerShdw blurRad="40000" dist="23000" dir="5400000" rotWithShape="0">
              <a:srgbClr val="000000">
                <a:alpha val="34999"/>
              </a:srgb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000000"/>
                </a:solidFill>
                <a:effectLst/>
                <a:latin typeface="Times New Roman"/>
                <a:ea typeface="ＭＳ 明朝"/>
                <a:cs typeface="Times New Roman"/>
              </a:rPr>
              <a:t> </a:t>
            </a:r>
            <a:endParaRPr lang="en-US" sz="1400">
              <a:effectLst/>
              <a:latin typeface="Times New Roman"/>
              <a:ea typeface="ＭＳ 明朝"/>
              <a:cs typeface="Times New Roman"/>
            </a:endParaRPr>
          </a:p>
        </p:txBody>
      </p:sp>
    </p:spTree>
    <p:extLst>
      <p:ext uri="{BB962C8B-B14F-4D97-AF65-F5344CB8AC3E}">
        <p14:creationId xmlns:p14="http://schemas.microsoft.com/office/powerpoint/2010/main" val="231882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grpId="0" nodeType="after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10" presetClass="entr" presetSubtype="0" fill="hold" grpId="0" nodeType="afterEffect">
                                  <p:stCondLst>
                                    <p:cond delay="25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00"/>
                            </p:stCondLst>
                            <p:childTnLst>
                              <p:par>
                                <p:cTn id="49" presetID="10" presetClass="entr" presetSubtype="0" fill="hold" grpId="0" nodeType="afterEffect">
                                  <p:stCondLst>
                                    <p:cond delay="2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1250"/>
                            </p:stCondLst>
                            <p:childTnLst>
                              <p:par>
                                <p:cTn id="53" presetID="10" presetClass="entr" presetSubtype="0" fill="hold" grpId="0" nodeType="afterEffect">
                                  <p:stCondLst>
                                    <p:cond delay="25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4" grpId="0" animBg="1"/>
      <p:bldP spid="14" grpId="0" animBg="1"/>
      <p:bldP spid="15" grpId="0" animBg="1"/>
      <p:bldP spid="16" grpId="0" animBg="1"/>
      <p:bldP spid="17" grpId="0" animBg="1"/>
      <p:bldP spid="18" grpId="0" animBg="1"/>
      <p:bldP spid="19" grpId="0" animBg="1"/>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62705" y="3024317"/>
            <a:ext cx="7218589" cy="707886"/>
          </a:xfrm>
          <a:prstGeom prst="rect">
            <a:avLst/>
          </a:prstGeom>
        </p:spPr>
        <p:txBody>
          <a:bodyPr wrap="square">
            <a:spAutoFit/>
          </a:bodyPr>
          <a:lstStyle/>
          <a:p>
            <a:pPr algn="ctr"/>
            <a:r>
              <a:rPr lang="en-US" sz="4000" dirty="0">
                <a:latin typeface="+mj-lt"/>
              </a:rPr>
              <a:t> Psychoanalysis as a Research Tool</a:t>
            </a:r>
          </a:p>
        </p:txBody>
      </p:sp>
      <p:sp>
        <p:nvSpPr>
          <p:cNvPr id="4" name="Text Placeholder 2"/>
          <p:cNvSpPr>
            <a:spLocks noGrp="1"/>
          </p:cNvSpPr>
          <p:nvPr>
            <p:ph type="body" idx="1"/>
          </p:nvPr>
        </p:nvSpPr>
        <p:spPr>
          <a:xfrm>
            <a:off x="580067" y="3168440"/>
            <a:ext cx="7983865" cy="419640"/>
          </a:xfrm>
        </p:spPr>
        <p:txBody>
          <a:bodyPr>
            <a:noAutofit/>
          </a:bodyPr>
          <a:lstStyle/>
          <a:p>
            <a:pPr marL="0" indent="0">
              <a:lnSpc>
                <a:spcPct val="150000"/>
              </a:lnSpc>
              <a:buNone/>
            </a:pPr>
            <a:endParaRPr lang="en-US" sz="2800" dirty="0"/>
          </a:p>
          <a:p>
            <a:pPr>
              <a:lnSpc>
                <a:spcPct val="150000"/>
              </a:lnSpc>
            </a:pPr>
            <a:endParaRPr lang="en-US" sz="2800" dirty="0"/>
          </a:p>
          <a:p>
            <a:pPr marL="0" indent="0">
              <a:lnSpc>
                <a:spcPct val="150000"/>
              </a:lnSpc>
              <a:buNone/>
            </a:pPr>
            <a:endParaRPr lang="en-US" sz="2800" dirty="0"/>
          </a:p>
          <a:p>
            <a:pPr>
              <a:lnSpc>
                <a:spcPct val="150000"/>
              </a:lnSpc>
            </a:pPr>
            <a:endParaRPr lang="en-US" sz="2800" dirty="0"/>
          </a:p>
          <a:p>
            <a:pPr>
              <a:lnSpc>
                <a:spcPct val="150000"/>
              </a:lnSpc>
            </a:pPr>
            <a:endParaRPr lang="en-US" sz="2800" dirty="0"/>
          </a:p>
          <a:p>
            <a:pPr>
              <a:lnSpc>
                <a:spcPct val="150000"/>
              </a:lnSpc>
            </a:pPr>
            <a:endParaRPr lang="en-US" sz="2800" dirty="0"/>
          </a:p>
          <a:p>
            <a:pPr>
              <a:lnSpc>
                <a:spcPct val="150000"/>
              </a:lnSpc>
            </a:pPr>
            <a:endParaRPr lang="en-US" sz="2800" dirty="0"/>
          </a:p>
          <a:p>
            <a:pPr>
              <a:lnSpc>
                <a:spcPct val="150000"/>
              </a:lnSpc>
            </a:pPr>
            <a:endParaRPr lang="en-US" sz="2800" dirty="0"/>
          </a:p>
          <a:p>
            <a:pPr>
              <a:lnSpc>
                <a:spcPct val="150000"/>
              </a:lnSpc>
            </a:pPr>
            <a:endParaRPr lang="en-US" sz="2800" dirty="0"/>
          </a:p>
          <a:p>
            <a:pPr>
              <a:lnSpc>
                <a:spcPct val="150000"/>
              </a:lnSpc>
            </a:pPr>
            <a:endParaRPr lang="en-US" sz="2800" dirty="0"/>
          </a:p>
          <a:p>
            <a:pPr marL="0" indent="0" algn="r">
              <a:lnSpc>
                <a:spcPct val="150000"/>
              </a:lnSpc>
              <a:buNone/>
            </a:pPr>
            <a:endParaRPr lang="en-US" sz="2800" dirty="0"/>
          </a:p>
          <a:p>
            <a:pPr>
              <a:lnSpc>
                <a:spcPct val="150000"/>
              </a:lnSpc>
            </a:pPr>
            <a:endParaRPr lang="en-US" sz="2800" dirty="0"/>
          </a:p>
        </p:txBody>
      </p:sp>
      <p:sp>
        <p:nvSpPr>
          <p:cNvPr id="2" name="TextBox 1"/>
          <p:cNvSpPr txBox="1"/>
          <p:nvPr/>
        </p:nvSpPr>
        <p:spPr>
          <a:xfrm>
            <a:off x="2866820" y="123160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480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9453" y="661690"/>
            <a:ext cx="8845094" cy="769441"/>
          </a:xfrm>
          <a:prstGeom prst="rect">
            <a:avLst/>
          </a:prstGeom>
        </p:spPr>
        <p:txBody>
          <a:bodyPr wrap="square">
            <a:spAutoFit/>
          </a:bodyPr>
          <a:lstStyle/>
          <a:p>
            <a:pPr algn="ctr"/>
            <a:r>
              <a:rPr lang="en-US" sz="4400" dirty="0">
                <a:latin typeface="+mj-lt"/>
              </a:rPr>
              <a:t>Giving Up Shell Brings Fear of Death</a:t>
            </a:r>
          </a:p>
        </p:txBody>
      </p:sp>
      <p:sp>
        <p:nvSpPr>
          <p:cNvPr id="4" name="Text Placeholder 2"/>
          <p:cNvSpPr>
            <a:spLocks noGrp="1"/>
          </p:cNvSpPr>
          <p:nvPr>
            <p:ph type="body" idx="1"/>
          </p:nvPr>
        </p:nvSpPr>
        <p:spPr>
          <a:xfrm>
            <a:off x="962232" y="1912932"/>
            <a:ext cx="7219535" cy="4380197"/>
          </a:xfrm>
        </p:spPr>
        <p:txBody>
          <a:bodyPr>
            <a:noAutofit/>
          </a:bodyPr>
          <a:lstStyle/>
          <a:p>
            <a:pPr>
              <a:lnSpc>
                <a:spcPct val="130000"/>
              </a:lnSpc>
            </a:pPr>
            <a:r>
              <a:rPr lang="en-US" sz="3600" dirty="0"/>
              <a:t>Maladaptive responses feel essential to survival</a:t>
            </a:r>
          </a:p>
          <a:p>
            <a:pPr>
              <a:lnSpc>
                <a:spcPct val="130000"/>
              </a:lnSpc>
            </a:pPr>
            <a:r>
              <a:rPr lang="en-US" sz="3600" dirty="0"/>
              <a:t>Therapeutic change and connection mean vulnerability, loss, and death</a:t>
            </a:r>
          </a:p>
          <a:p>
            <a:pPr>
              <a:lnSpc>
                <a:spcPct val="130000"/>
              </a:lnSpc>
            </a:pPr>
            <a:endParaRPr lang="en-US" sz="3600" dirty="0"/>
          </a:p>
          <a:p>
            <a:pPr>
              <a:lnSpc>
                <a:spcPct val="120000"/>
              </a:lnSpc>
            </a:pPr>
            <a:endParaRPr lang="en-US" sz="3600" dirty="0"/>
          </a:p>
          <a:p>
            <a:pPr>
              <a:lnSpc>
                <a:spcPct val="120000"/>
              </a:lnSpc>
            </a:pPr>
            <a:endParaRPr lang="en-US" sz="3600" dirty="0"/>
          </a:p>
          <a:p>
            <a:pPr>
              <a:lnSpc>
                <a:spcPct val="120000"/>
              </a:lnSpc>
            </a:pPr>
            <a:endParaRPr lang="en-US" sz="3600" dirty="0"/>
          </a:p>
          <a:p>
            <a:pPr>
              <a:lnSpc>
                <a:spcPct val="120000"/>
              </a:lnSpc>
            </a:pPr>
            <a:endParaRPr lang="en-US" sz="3600" dirty="0"/>
          </a:p>
          <a:p>
            <a:pPr>
              <a:lnSpc>
                <a:spcPct val="120000"/>
              </a:lnSpc>
            </a:pPr>
            <a:endParaRPr lang="en-US" sz="3600" dirty="0"/>
          </a:p>
          <a:p>
            <a:pPr>
              <a:lnSpc>
                <a:spcPct val="120000"/>
              </a:lnSpc>
            </a:pPr>
            <a:endParaRPr lang="en-US" sz="3600" dirty="0"/>
          </a:p>
          <a:p>
            <a:pPr marL="0" indent="0" algn="r">
              <a:buNone/>
            </a:pPr>
            <a:endParaRPr lang="en-US" sz="3600" dirty="0"/>
          </a:p>
          <a:p>
            <a:endParaRPr lang="en-US" sz="3600" dirty="0"/>
          </a:p>
        </p:txBody>
      </p:sp>
    </p:spTree>
    <p:extLst>
      <p:ext uri="{BB962C8B-B14F-4D97-AF65-F5344CB8AC3E}">
        <p14:creationId xmlns:p14="http://schemas.microsoft.com/office/powerpoint/2010/main" val="31544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niBergman.jpg"/>
          <p:cNvPicPr>
            <a:picLocks noGrp="1" noChangeAspect="1"/>
          </p:cNvPicPr>
          <p:nvPr>
            <p:ph idx="4294967295"/>
          </p:nvPr>
        </p:nvPicPr>
        <p:blipFill>
          <a:blip r:embed="rId3"/>
          <a:stretch>
            <a:fillRect/>
          </a:stretch>
        </p:blipFill>
        <p:spPr>
          <a:xfrm>
            <a:off x="434340" y="685635"/>
            <a:ext cx="8275320" cy="5486730"/>
          </a:xfrm>
          <a:noFill/>
          <a:ln w="38100">
            <a:noFill/>
          </a:ln>
        </p:spPr>
      </p:pic>
      <p:sp>
        <p:nvSpPr>
          <p:cNvPr id="3" name="Rectangle 2">
            <a:extLst>
              <a:ext uri="{FF2B5EF4-FFF2-40B4-BE49-F238E27FC236}">
                <a16:creationId xmlns:a16="http://schemas.microsoft.com/office/drawing/2014/main" id="{BD81A68A-4046-1145-92C6-E6565CA154C9}"/>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8513"/>
            <a:ext cx="9144000" cy="1323439"/>
          </a:xfrm>
          <a:prstGeom prst="rect">
            <a:avLst/>
          </a:prstGeom>
        </p:spPr>
        <p:txBody>
          <a:bodyPr wrap="square">
            <a:spAutoFit/>
          </a:bodyPr>
          <a:lstStyle/>
          <a:p>
            <a:pPr algn="ctr"/>
            <a:r>
              <a:rPr lang="en-US" sz="4000" dirty="0">
                <a:latin typeface="+mj-lt"/>
              </a:rPr>
              <a:t>Psychological Aspects of </a:t>
            </a:r>
          </a:p>
          <a:p>
            <a:pPr algn="ctr"/>
            <a:r>
              <a:rPr lang="en-US" sz="4000" dirty="0">
                <a:latin typeface="+mj-lt"/>
              </a:rPr>
              <a:t>Treatment and Parenting</a:t>
            </a:r>
          </a:p>
        </p:txBody>
      </p:sp>
      <p:sp>
        <p:nvSpPr>
          <p:cNvPr id="4" name="Text Placeholder 2"/>
          <p:cNvSpPr>
            <a:spLocks noGrp="1"/>
          </p:cNvSpPr>
          <p:nvPr>
            <p:ph type="body" idx="1"/>
          </p:nvPr>
        </p:nvSpPr>
        <p:spPr>
          <a:xfrm>
            <a:off x="543038" y="1735063"/>
            <a:ext cx="8139340" cy="4687252"/>
          </a:xfrm>
        </p:spPr>
        <p:txBody>
          <a:bodyPr>
            <a:noAutofit/>
          </a:bodyPr>
          <a:lstStyle/>
          <a:p>
            <a:pPr>
              <a:lnSpc>
                <a:spcPct val="130000"/>
              </a:lnSpc>
            </a:pPr>
            <a:r>
              <a:rPr lang="en-US" sz="2800" dirty="0"/>
              <a:t>Active engagement in relationships with parents and therapists (Greenspan and Weider, 2006)</a:t>
            </a:r>
          </a:p>
          <a:p>
            <a:pPr>
              <a:lnSpc>
                <a:spcPct val="130000"/>
              </a:lnSpc>
            </a:pPr>
            <a:r>
              <a:rPr lang="en-US" sz="2800" dirty="0"/>
              <a:t>Shared focus and attention along with non-verbal back and forth communication before</a:t>
            </a:r>
          </a:p>
          <a:p>
            <a:pPr>
              <a:lnSpc>
                <a:spcPct val="130000"/>
              </a:lnSpc>
            </a:pPr>
            <a:r>
              <a:rPr lang="en-US" sz="2800" dirty="0"/>
              <a:t>Talking and playing about the child’s inner world</a:t>
            </a:r>
          </a:p>
          <a:p>
            <a:pPr lvl="1">
              <a:lnSpc>
                <a:spcPct val="130000"/>
              </a:lnSpc>
            </a:pPr>
            <a:r>
              <a:rPr lang="en-US" dirty="0"/>
              <a:t>Fears of connectedness (giving up autistic shell)</a:t>
            </a:r>
          </a:p>
          <a:p>
            <a:pPr lvl="1">
              <a:lnSpc>
                <a:spcPct val="130000"/>
              </a:lnSpc>
            </a:pPr>
            <a:r>
              <a:rPr lang="en-US" dirty="0"/>
              <a:t>Fears of change, loss, and death</a:t>
            </a:r>
          </a:p>
          <a:p>
            <a:pPr marL="0" indent="0">
              <a:lnSpc>
                <a:spcPct val="130000"/>
              </a:lnSpc>
              <a:buNone/>
            </a:pPr>
            <a:endParaRPr lang="en-US" sz="2800" dirty="0"/>
          </a:p>
          <a:p>
            <a:pPr>
              <a:lnSpc>
                <a:spcPct val="130000"/>
              </a:lnSpc>
            </a:pPr>
            <a:endParaRPr lang="en-US" sz="2800" dirty="0"/>
          </a:p>
          <a:p>
            <a:pPr>
              <a:lnSpc>
                <a:spcPct val="130000"/>
              </a:lnSpc>
            </a:pPr>
            <a:endParaRPr lang="en-US" sz="2800" dirty="0"/>
          </a:p>
          <a:p>
            <a:pPr>
              <a:lnSpc>
                <a:spcPct val="130000"/>
              </a:lnSpc>
            </a:pPr>
            <a:endParaRPr lang="en-US" sz="2800" dirty="0"/>
          </a:p>
          <a:p>
            <a:pPr>
              <a:lnSpc>
                <a:spcPct val="120000"/>
              </a:lnSpc>
            </a:pPr>
            <a:endParaRPr lang="en-US" sz="2800" dirty="0"/>
          </a:p>
          <a:p>
            <a:pPr>
              <a:lnSpc>
                <a:spcPct val="120000"/>
              </a:lnSpc>
            </a:pPr>
            <a:endParaRPr lang="en-US" sz="2800" dirty="0"/>
          </a:p>
          <a:p>
            <a:pPr>
              <a:lnSpc>
                <a:spcPct val="120000"/>
              </a:lnSpc>
            </a:pPr>
            <a:endParaRPr lang="en-US" sz="2800" dirty="0"/>
          </a:p>
          <a:p>
            <a:pPr>
              <a:lnSpc>
                <a:spcPct val="120000"/>
              </a:lnSpc>
            </a:pPr>
            <a:endParaRPr lang="en-US" sz="2800" dirty="0"/>
          </a:p>
          <a:p>
            <a:pPr>
              <a:lnSpc>
                <a:spcPct val="120000"/>
              </a:lnSpc>
            </a:pPr>
            <a:endParaRPr lang="en-US" sz="2800" dirty="0"/>
          </a:p>
          <a:p>
            <a:pPr>
              <a:lnSpc>
                <a:spcPct val="120000"/>
              </a:lnSpc>
            </a:pPr>
            <a:endParaRPr lang="en-US" sz="2800" dirty="0"/>
          </a:p>
          <a:p>
            <a:pPr marL="0" indent="0" algn="r">
              <a:buNone/>
            </a:pPr>
            <a:endParaRPr lang="en-US" sz="2800" dirty="0"/>
          </a:p>
          <a:p>
            <a:endParaRPr lang="en-US" sz="2800" dirty="0"/>
          </a:p>
        </p:txBody>
      </p:sp>
    </p:spTree>
    <p:extLst>
      <p:ext uri="{BB962C8B-B14F-4D97-AF65-F5344CB8AC3E}">
        <p14:creationId xmlns:p14="http://schemas.microsoft.com/office/powerpoint/2010/main" val="29638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white"/>
              </a:solidFill>
            </a:endParaRPr>
          </a:p>
        </p:txBody>
      </p:sp>
      <p:pic>
        <p:nvPicPr>
          <p:cNvPr id="2049" name="Picture 1" descr="http://schoolkids09.files.wordpress.com/2009/10/autism_puzzle_picture_3.jpg"/>
          <p:cNvPicPr>
            <a:picLocks noChangeAspect="1" noChangeArrowheads="1"/>
          </p:cNvPicPr>
          <p:nvPr/>
        </p:nvPicPr>
        <p:blipFill>
          <a:blip r:embed="rId3" r:link="rId4" cstate="print"/>
          <a:srcRect/>
          <a:stretch>
            <a:fillRect/>
          </a:stretch>
        </p:blipFill>
        <p:spPr bwMode="auto">
          <a:xfrm>
            <a:off x="3679825" y="2487058"/>
            <a:ext cx="1752599" cy="2754085"/>
          </a:xfrm>
          <a:prstGeom prst="rect">
            <a:avLst/>
          </a:prstGeom>
          <a:noFill/>
        </p:spPr>
      </p:pic>
      <p:sp>
        <p:nvSpPr>
          <p:cNvPr id="2051" name="Rectangle 3"/>
          <p:cNvSpPr>
            <a:spLocks noChangeArrowheads="1"/>
          </p:cNvSpPr>
          <p:nvPr/>
        </p:nvSpPr>
        <p:spPr bwMode="auto">
          <a:xfrm>
            <a:off x="2730404" y="5560492"/>
            <a:ext cx="36514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dirty="0">
                <a:solidFill>
                  <a:schemeClr val="accent2">
                    <a:lumMod val="75000"/>
                  </a:schemeClr>
                </a:solidFill>
                <a:latin typeface="Impact" pitchFamily="34" charset="0"/>
                <a:ea typeface="Times New Roman" pitchFamily="18" charset="0"/>
              </a:rPr>
              <a:t>The Missing Piece</a:t>
            </a:r>
            <a:endParaRPr lang="en-US" dirty="0">
              <a:solidFill>
                <a:schemeClr val="accent2">
                  <a:lumMod val="75000"/>
                </a:schemeClr>
              </a:solidFill>
              <a:latin typeface="Arial" pitchFamily="34" charset="0"/>
            </a:endParaRPr>
          </a:p>
        </p:txBody>
      </p:sp>
      <p:sp>
        <p:nvSpPr>
          <p:cNvPr id="7" name="Rectangle 6"/>
          <p:cNvSpPr/>
          <p:nvPr/>
        </p:nvSpPr>
        <p:spPr>
          <a:xfrm>
            <a:off x="543038" y="499070"/>
            <a:ext cx="8026174" cy="1323439"/>
          </a:xfrm>
          <a:prstGeom prst="rect">
            <a:avLst/>
          </a:prstGeom>
        </p:spPr>
        <p:txBody>
          <a:bodyPr wrap="square">
            <a:spAutoFit/>
          </a:bodyPr>
          <a:lstStyle/>
          <a:p>
            <a:pPr algn="ctr"/>
            <a:r>
              <a:rPr lang="en-US" sz="4000" dirty="0">
                <a:latin typeface="+mj-lt"/>
              </a:rPr>
              <a:t>The Puzzling World of the </a:t>
            </a:r>
          </a:p>
          <a:p>
            <a:pPr algn="ctr"/>
            <a:r>
              <a:rPr lang="en-US" sz="4000" dirty="0">
                <a:latin typeface="+mj-lt"/>
              </a:rPr>
              <a:t>Child with Asperger's</a:t>
            </a:r>
          </a:p>
        </p:txBody>
      </p:sp>
    </p:spTree>
    <p:extLst>
      <p:ext uri="{BB962C8B-B14F-4D97-AF65-F5344CB8AC3E}">
        <p14:creationId xmlns:p14="http://schemas.microsoft.com/office/powerpoint/2010/main" val="1817223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8198" y="2373873"/>
            <a:ext cx="6707602" cy="2727200"/>
          </a:xfrm>
        </p:spPr>
        <p:txBody>
          <a:bodyPr>
            <a:noAutofit/>
          </a:bodyPr>
          <a:lstStyle/>
          <a:p>
            <a:pPr marL="0" indent="0">
              <a:buNone/>
            </a:pPr>
            <a:r>
              <a:rPr lang="en-US" sz="3600" i="1" dirty="0">
                <a:ea typeface="ヒラギノ角ゴ Pro W3" charset="0"/>
                <a:cs typeface="ヒラギノ角ゴ Pro W3" charset="0"/>
              </a:rPr>
              <a:t>Hidden so, so deep in the heart of children lies the fear of death.</a:t>
            </a:r>
          </a:p>
          <a:p>
            <a:pPr marL="0" indent="0" algn="r">
              <a:buNone/>
            </a:pPr>
            <a:endParaRPr lang="en-US" sz="3600" i="1" dirty="0">
              <a:ea typeface="ヒラギノ角ゴ Pro W3" charset="0"/>
              <a:cs typeface="ヒラギノ角ゴ Pro W3" charset="0"/>
            </a:endParaRPr>
          </a:p>
          <a:p>
            <a:pPr marL="0" indent="0" algn="r">
              <a:buNone/>
            </a:pPr>
            <a:r>
              <a:rPr lang="en-US" dirty="0">
                <a:ea typeface="ヒラギノ角ゴ Pro W3" charset="0"/>
                <a:cs typeface="ヒラギノ角ゴ Pro W3" charset="0"/>
              </a:rPr>
              <a:t>-Eight year-old boy in treatment</a:t>
            </a:r>
          </a:p>
        </p:txBody>
      </p:sp>
    </p:spTree>
    <p:extLst>
      <p:ext uri="{BB962C8B-B14F-4D97-AF65-F5344CB8AC3E}">
        <p14:creationId xmlns:p14="http://schemas.microsoft.com/office/powerpoint/2010/main" val="33315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My world has a wall to block sadness. </a:t>
            </a:r>
          </a:p>
        </p:txBody>
      </p:sp>
      <p:pic>
        <p:nvPicPr>
          <p:cNvPr id="5" name="Picture Placeholder 4" descr="D1-revised.jpg"/>
          <p:cNvPicPr>
            <a:picLocks noGrp="1" noChangeAspect="1"/>
          </p:cNvPicPr>
          <p:nvPr>
            <p:ph type="pic" idx="1"/>
          </p:nvPr>
        </p:nvPicPr>
        <p:blipFill>
          <a:blip r:embed="rId2">
            <a:extLst>
              <a:ext uri="{28A0092B-C50C-407E-A947-70E740481C1C}">
                <a14:useLocalDpi xmlns:a14="http://schemas.microsoft.com/office/drawing/2010/main" val="0"/>
              </a:ext>
            </a:extLst>
          </a:blip>
          <a:srcRect l="-2467" r="-2467"/>
          <a:stretch>
            <a:fillRect/>
          </a:stretch>
        </p:blipFill>
        <p:spPr>
          <a:xfrm>
            <a:off x="1379059" y="612775"/>
            <a:ext cx="6396776" cy="4797552"/>
          </a:xfrm>
        </p:spPr>
      </p:pic>
    </p:spTree>
    <p:extLst>
      <p:ext uri="{BB962C8B-B14F-4D97-AF65-F5344CB8AC3E}">
        <p14:creationId xmlns:p14="http://schemas.microsoft.com/office/powerpoint/2010/main" val="13982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People are waste in my world.</a:t>
            </a:r>
          </a:p>
        </p:txBody>
      </p:sp>
      <p:pic>
        <p:nvPicPr>
          <p:cNvPr id="3" name="Picture Placeholder 2" descr="D2-revised.jpg"/>
          <p:cNvPicPr>
            <a:picLocks noGrp="1" noChangeAspect="1"/>
          </p:cNvPicPr>
          <p:nvPr>
            <p:ph type="pic" idx="1"/>
          </p:nvPr>
        </p:nvPicPr>
        <p:blipFill>
          <a:blip r:embed="rId2">
            <a:extLst>
              <a:ext uri="{28A0092B-C50C-407E-A947-70E740481C1C}">
                <a14:useLocalDpi xmlns:a14="http://schemas.microsoft.com/office/drawing/2010/main" val="0"/>
              </a:ext>
            </a:extLst>
          </a:blip>
          <a:srcRect t="-6904" b="-6904"/>
          <a:stretch>
            <a:fillRect/>
          </a:stretch>
        </p:blipFill>
        <p:spPr>
          <a:xfrm>
            <a:off x="1144108" y="612775"/>
            <a:ext cx="6858000" cy="5143464"/>
          </a:xfrm>
        </p:spPr>
      </p:pic>
    </p:spTree>
    <p:extLst>
      <p:ext uri="{BB962C8B-B14F-4D97-AF65-F5344CB8AC3E}">
        <p14:creationId xmlns:p14="http://schemas.microsoft.com/office/powerpoint/2010/main" val="630933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I shred love in my world.</a:t>
            </a:r>
          </a:p>
        </p:txBody>
      </p:sp>
      <p:pic>
        <p:nvPicPr>
          <p:cNvPr id="5" name="Picture Placeholder 4" descr="D3.jpg"/>
          <p:cNvPicPr>
            <a:picLocks noGrp="1" noChangeAspect="1"/>
          </p:cNvPicPr>
          <p:nvPr>
            <p:ph type="pic" idx="1"/>
          </p:nvPr>
        </p:nvPicPr>
        <p:blipFill>
          <a:blip r:embed="rId2">
            <a:extLst>
              <a:ext uri="{28A0092B-C50C-407E-A947-70E740481C1C}">
                <a14:useLocalDpi xmlns:a14="http://schemas.microsoft.com/office/drawing/2010/main" val="0"/>
              </a:ext>
            </a:extLst>
          </a:blip>
          <a:srcRect l="-11467" r="-11467"/>
          <a:stretch>
            <a:fillRect/>
          </a:stretch>
        </p:blipFill>
        <p:spPr>
          <a:xfrm>
            <a:off x="1108286" y="421259"/>
            <a:ext cx="6934604" cy="5200925"/>
          </a:xfrm>
        </p:spPr>
      </p:pic>
    </p:spTree>
    <p:extLst>
      <p:ext uri="{BB962C8B-B14F-4D97-AF65-F5344CB8AC3E}">
        <p14:creationId xmlns:p14="http://schemas.microsoft.com/office/powerpoint/2010/main" val="4054177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We burn the things we need.</a:t>
            </a:r>
          </a:p>
        </p:txBody>
      </p:sp>
      <p:pic>
        <p:nvPicPr>
          <p:cNvPr id="3" name="Picture Placeholder 2" descr="D4.jpg"/>
          <p:cNvPicPr>
            <a:picLocks noGrp="1" noChangeAspect="1"/>
          </p:cNvPicPr>
          <p:nvPr>
            <p:ph type="pic" idx="1"/>
          </p:nvPr>
        </p:nvPicPr>
        <p:blipFill>
          <a:blip r:embed="rId2">
            <a:extLst>
              <a:ext uri="{28A0092B-C50C-407E-A947-70E740481C1C}">
                <a14:useLocalDpi xmlns:a14="http://schemas.microsoft.com/office/drawing/2010/main" val="0"/>
              </a:ext>
            </a:extLst>
          </a:blip>
          <a:srcRect l="600" r="600"/>
          <a:stretch>
            <a:fillRect/>
          </a:stretch>
        </p:blipFill>
        <p:spPr>
          <a:xfrm>
            <a:off x="1212283" y="612774"/>
            <a:ext cx="6722609" cy="5041957"/>
          </a:xfrm>
        </p:spPr>
      </p:pic>
    </p:spTree>
    <p:extLst>
      <p:ext uri="{BB962C8B-B14F-4D97-AF65-F5344CB8AC3E}">
        <p14:creationId xmlns:p14="http://schemas.microsoft.com/office/powerpoint/2010/main" val="71826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Control or die.</a:t>
            </a:r>
          </a:p>
        </p:txBody>
      </p:sp>
      <p:pic>
        <p:nvPicPr>
          <p:cNvPr id="7" name="Picture Placeholder 6" descr="D5.jpg"/>
          <p:cNvPicPr>
            <a:picLocks noGrp="1" noChangeAspect="1"/>
          </p:cNvPicPr>
          <p:nvPr>
            <p:ph type="pic" idx="1"/>
          </p:nvPr>
        </p:nvPicPr>
        <p:blipFill>
          <a:blip r:embed="rId2">
            <a:extLst>
              <a:ext uri="{28A0092B-C50C-407E-A947-70E740481C1C}">
                <a14:useLocalDpi xmlns:a14="http://schemas.microsoft.com/office/drawing/2010/main" val="0"/>
              </a:ext>
            </a:extLst>
          </a:blip>
          <a:srcRect t="265" b="265"/>
          <a:stretch>
            <a:fillRect/>
          </a:stretch>
        </p:blipFill>
        <p:spPr>
          <a:xfrm>
            <a:off x="1177850" y="520808"/>
            <a:ext cx="6791475" cy="5093606"/>
          </a:xfrm>
        </p:spPr>
      </p:pic>
    </p:spTree>
    <p:extLst>
      <p:ext uri="{BB962C8B-B14F-4D97-AF65-F5344CB8AC3E}">
        <p14:creationId xmlns:p14="http://schemas.microsoft.com/office/powerpoint/2010/main" val="3990966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When the little me tricks.</a:t>
            </a:r>
          </a:p>
        </p:txBody>
      </p:sp>
      <p:pic>
        <p:nvPicPr>
          <p:cNvPr id="7" name="Picture Placeholder 6" descr="D6.jpg"/>
          <p:cNvPicPr>
            <a:picLocks noGrp="1" noChangeAspect="1"/>
          </p:cNvPicPr>
          <p:nvPr>
            <p:ph type="pic" idx="1"/>
          </p:nvPr>
        </p:nvPicPr>
        <p:blipFill>
          <a:blip r:embed="rId2">
            <a:extLst>
              <a:ext uri="{28A0092B-C50C-407E-A947-70E740481C1C}">
                <a14:useLocalDpi xmlns:a14="http://schemas.microsoft.com/office/drawing/2010/main" val="0"/>
              </a:ext>
            </a:extLst>
          </a:blip>
          <a:srcRect l="-1000" r="-1000"/>
          <a:stretch>
            <a:fillRect/>
          </a:stretch>
        </p:blipFill>
        <p:spPr>
          <a:xfrm>
            <a:off x="1281986" y="612775"/>
            <a:ext cx="6583203" cy="4937402"/>
          </a:xfrm>
        </p:spPr>
      </p:pic>
    </p:spTree>
    <p:extLst>
      <p:ext uri="{BB962C8B-B14F-4D97-AF65-F5344CB8AC3E}">
        <p14:creationId xmlns:p14="http://schemas.microsoft.com/office/powerpoint/2010/main" val="3197490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4598" y="1407880"/>
            <a:ext cx="5594803" cy="707886"/>
          </a:xfrm>
          <a:prstGeom prst="rect">
            <a:avLst/>
          </a:prstGeom>
        </p:spPr>
        <p:txBody>
          <a:bodyPr wrap="square">
            <a:spAutoFit/>
          </a:bodyPr>
          <a:lstStyle/>
          <a:p>
            <a:pPr algn="ctr"/>
            <a:r>
              <a:rPr lang="en-US" sz="4000" dirty="0">
                <a:latin typeface="+mj-lt"/>
              </a:rPr>
              <a:t>Neuroplasticity</a:t>
            </a:r>
          </a:p>
        </p:txBody>
      </p:sp>
      <p:sp>
        <p:nvSpPr>
          <p:cNvPr id="4" name="Text Placeholder 2"/>
          <p:cNvSpPr>
            <a:spLocks noGrp="1"/>
          </p:cNvSpPr>
          <p:nvPr>
            <p:ph type="body" idx="1"/>
          </p:nvPr>
        </p:nvSpPr>
        <p:spPr>
          <a:xfrm>
            <a:off x="879338" y="2668355"/>
            <a:ext cx="7385324" cy="2542623"/>
          </a:xfrm>
        </p:spPr>
        <p:txBody>
          <a:bodyPr>
            <a:noAutofit/>
          </a:bodyPr>
          <a:lstStyle/>
          <a:p>
            <a:pPr>
              <a:lnSpc>
                <a:spcPct val="120000"/>
              </a:lnSpc>
            </a:pPr>
            <a:r>
              <a:rPr lang="en-US" dirty="0"/>
              <a:t>Hebb's Law: </a:t>
            </a:r>
          </a:p>
          <a:p>
            <a:pPr marL="457200" lvl="1" indent="0">
              <a:lnSpc>
                <a:spcPct val="120000"/>
              </a:lnSpc>
              <a:buNone/>
            </a:pPr>
            <a:r>
              <a:rPr lang="en-US" sz="3200" dirty="0"/>
              <a:t>Neurons that fire together, wire together</a:t>
            </a:r>
          </a:p>
          <a:p>
            <a:pPr>
              <a:lnSpc>
                <a:spcPct val="120000"/>
              </a:lnSpc>
            </a:pPr>
            <a:r>
              <a:rPr lang="en-US" dirty="0"/>
              <a:t>“Cascading constraints”- Lewis, 2005</a:t>
            </a:r>
          </a:p>
          <a:p>
            <a:endParaRPr lang="en-US" dirty="0"/>
          </a:p>
        </p:txBody>
      </p:sp>
    </p:spTree>
    <p:extLst>
      <p:ext uri="{BB962C8B-B14F-4D97-AF65-F5344CB8AC3E}">
        <p14:creationId xmlns:p14="http://schemas.microsoft.com/office/powerpoint/2010/main" val="20987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ANNI’S THERAPEUTIC WISDOM</a:t>
            </a:r>
          </a:p>
        </p:txBody>
      </p:sp>
      <p:sp>
        <p:nvSpPr>
          <p:cNvPr id="3" name="Text Placeholder 2"/>
          <p:cNvSpPr>
            <a:spLocks noGrp="1"/>
          </p:cNvSpPr>
          <p:nvPr>
            <p:ph type="body" idx="1"/>
          </p:nvPr>
        </p:nvSpPr>
        <p:spPr>
          <a:xfrm>
            <a:off x="928135" y="1706325"/>
            <a:ext cx="7420269" cy="3836259"/>
          </a:xfrm>
        </p:spPr>
        <p:txBody>
          <a:bodyPr>
            <a:normAutofit/>
          </a:bodyPr>
          <a:lstStyle/>
          <a:p>
            <a:r>
              <a:rPr lang="en-US" dirty="0"/>
              <a:t>Anyone can be helped</a:t>
            </a:r>
          </a:p>
          <a:p>
            <a:r>
              <a:rPr lang="en-US" dirty="0"/>
              <a:t>Everything has a meaning</a:t>
            </a:r>
          </a:p>
          <a:p>
            <a:r>
              <a:rPr lang="en-US" dirty="0"/>
              <a:t>Therapeutic task-making sense out of nonsense</a:t>
            </a:r>
          </a:p>
          <a:p>
            <a:endParaRPr lang="en-US" dirty="0"/>
          </a:p>
          <a:p>
            <a:endParaRPr lang="en-US" dirty="0"/>
          </a:p>
        </p:txBody>
      </p:sp>
    </p:spTree>
    <p:extLst>
      <p:ext uri="{BB962C8B-B14F-4D97-AF65-F5344CB8AC3E}">
        <p14:creationId xmlns:p14="http://schemas.microsoft.com/office/powerpoint/2010/main" val="12543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hildTnLst>
                              <p:par>
                                <p:cTn id="7" presetID="10" presetClass="entr" presetSubtype="0" fill="hold" grpId="1" nodeType="click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0" y="524132"/>
            <a:ext cx="9144000" cy="402431"/>
          </a:xfrm>
        </p:spPr>
        <p:txBody>
          <a:bodyPr>
            <a:noAutofit/>
          </a:bodyPr>
          <a:lstStyle/>
          <a:p>
            <a:pPr algn="ctr"/>
            <a:r>
              <a:rPr lang="en-US" sz="3600" dirty="0"/>
              <a:t>Maladaptive Neuroplasticity in ASD</a:t>
            </a:r>
          </a:p>
          <a:p>
            <a:pPr algn="ctr"/>
            <a:endParaRPr lang="en-US" sz="3600" dirty="0"/>
          </a:p>
        </p:txBody>
      </p:sp>
      <p:sp>
        <p:nvSpPr>
          <p:cNvPr id="3" name="Freeform 2"/>
          <p:cNvSpPr/>
          <p:nvPr/>
        </p:nvSpPr>
        <p:spPr>
          <a:xfrm>
            <a:off x="3727768" y="1427555"/>
            <a:ext cx="169164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a:r>
              <a:rPr lang="en-US" sz="1400" dirty="0">
                <a:solidFill>
                  <a:schemeClr val="tx1"/>
                </a:solidFill>
                <a:latin typeface="Times New Roman"/>
                <a:cs typeface="Times New Roman"/>
              </a:rPr>
              <a:t>Neurobiological Factors</a:t>
            </a:r>
          </a:p>
        </p:txBody>
      </p:sp>
      <p:sp>
        <p:nvSpPr>
          <p:cNvPr id="6" name="Freeform 5"/>
          <p:cNvSpPr/>
          <p:nvPr/>
        </p:nvSpPr>
        <p:spPr>
          <a:xfrm>
            <a:off x="3745910" y="2863756"/>
            <a:ext cx="1691640" cy="679971"/>
          </a:xfrm>
          <a:custGeom>
            <a:avLst/>
            <a:gdLst>
              <a:gd name="connsiteX0" fmla="*/ 0 w 1476884"/>
              <a:gd name="connsiteY0" fmla="*/ 67997 h 679971"/>
              <a:gd name="connsiteX1" fmla="*/ 67997 w 1476884"/>
              <a:gd name="connsiteY1" fmla="*/ 0 h 679971"/>
              <a:gd name="connsiteX2" fmla="*/ 1408887 w 1476884"/>
              <a:gd name="connsiteY2" fmla="*/ 0 h 679971"/>
              <a:gd name="connsiteX3" fmla="*/ 1476884 w 1476884"/>
              <a:gd name="connsiteY3" fmla="*/ 67997 h 679971"/>
              <a:gd name="connsiteX4" fmla="*/ 1476884 w 1476884"/>
              <a:gd name="connsiteY4" fmla="*/ 611974 h 679971"/>
              <a:gd name="connsiteX5" fmla="*/ 1408887 w 1476884"/>
              <a:gd name="connsiteY5" fmla="*/ 679971 h 679971"/>
              <a:gd name="connsiteX6" fmla="*/ 67997 w 1476884"/>
              <a:gd name="connsiteY6" fmla="*/ 679971 h 679971"/>
              <a:gd name="connsiteX7" fmla="*/ 0 w 1476884"/>
              <a:gd name="connsiteY7" fmla="*/ 611974 h 679971"/>
              <a:gd name="connsiteX8" fmla="*/ 0 w 1476884"/>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884" h="679971">
                <a:moveTo>
                  <a:pt x="0" y="67997"/>
                </a:moveTo>
                <a:cubicBezTo>
                  <a:pt x="0" y="30443"/>
                  <a:pt x="30443" y="0"/>
                  <a:pt x="67997" y="0"/>
                </a:cubicBezTo>
                <a:lnTo>
                  <a:pt x="1408887" y="0"/>
                </a:lnTo>
                <a:cubicBezTo>
                  <a:pt x="1446441" y="0"/>
                  <a:pt x="1476884" y="30443"/>
                  <a:pt x="1476884" y="67997"/>
                </a:cubicBezTo>
                <a:lnTo>
                  <a:pt x="1476884" y="611974"/>
                </a:lnTo>
                <a:cubicBezTo>
                  <a:pt x="1476884" y="649528"/>
                  <a:pt x="1446441" y="679971"/>
                  <a:pt x="1408887"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dirty="0">
                <a:latin typeface="Times New Roman"/>
                <a:cs typeface="Times New Roman"/>
              </a:rPr>
              <a:t>Impaired Relationships</a:t>
            </a:r>
          </a:p>
        </p:txBody>
      </p:sp>
      <p:sp>
        <p:nvSpPr>
          <p:cNvPr id="8" name="Freeform 7"/>
          <p:cNvSpPr/>
          <p:nvPr/>
        </p:nvSpPr>
        <p:spPr>
          <a:xfrm>
            <a:off x="3727768" y="5714245"/>
            <a:ext cx="169164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endParaRPr lang="en-US" sz="1400" dirty="0">
              <a:latin typeface="Times New Roman"/>
            </a:endParaRPr>
          </a:p>
          <a:p>
            <a:pPr lvl="0" algn="ctr" defTabSz="533400">
              <a:lnSpc>
                <a:spcPct val="90000"/>
              </a:lnSpc>
              <a:spcBef>
                <a:spcPct val="0"/>
              </a:spcBef>
              <a:spcAft>
                <a:spcPct val="35000"/>
              </a:spcAft>
            </a:pPr>
            <a:r>
              <a:rPr lang="en-US" sz="1400" dirty="0">
                <a:latin typeface="Times New Roman"/>
              </a:rPr>
              <a:t>Interfere with</a:t>
            </a:r>
          </a:p>
          <a:p>
            <a:pPr lvl="0" algn="ctr" defTabSz="533400">
              <a:lnSpc>
                <a:spcPct val="90000"/>
              </a:lnSpc>
              <a:spcBef>
                <a:spcPct val="0"/>
              </a:spcBef>
              <a:spcAft>
                <a:spcPct val="35000"/>
              </a:spcAft>
            </a:pPr>
            <a:r>
              <a:rPr lang="en-US" sz="1400" dirty="0">
                <a:latin typeface="Times New Roman"/>
              </a:rPr>
              <a:t>Brain Development</a:t>
            </a:r>
          </a:p>
          <a:p>
            <a:pPr lvl="0" algn="ctr" defTabSz="533400">
              <a:lnSpc>
                <a:spcPct val="90000"/>
              </a:lnSpc>
              <a:spcBef>
                <a:spcPct val="0"/>
              </a:spcBef>
              <a:spcAft>
                <a:spcPct val="35000"/>
              </a:spcAft>
            </a:pPr>
            <a:endParaRPr lang="en-US" sz="1400" dirty="0">
              <a:latin typeface="Times New Roman"/>
            </a:endParaRPr>
          </a:p>
        </p:txBody>
      </p:sp>
      <p:sp>
        <p:nvSpPr>
          <p:cNvPr id="10" name="Freeform 9"/>
          <p:cNvSpPr/>
          <p:nvPr/>
        </p:nvSpPr>
        <p:spPr>
          <a:xfrm>
            <a:off x="3727768" y="4257203"/>
            <a:ext cx="1691640" cy="679971"/>
          </a:xfrm>
          <a:custGeom>
            <a:avLst/>
            <a:gdLst>
              <a:gd name="connsiteX0" fmla="*/ 0 w 1522088"/>
              <a:gd name="connsiteY0" fmla="*/ 67997 h 679971"/>
              <a:gd name="connsiteX1" fmla="*/ 67997 w 1522088"/>
              <a:gd name="connsiteY1" fmla="*/ 0 h 679971"/>
              <a:gd name="connsiteX2" fmla="*/ 1454091 w 1522088"/>
              <a:gd name="connsiteY2" fmla="*/ 0 h 679971"/>
              <a:gd name="connsiteX3" fmla="*/ 1522088 w 1522088"/>
              <a:gd name="connsiteY3" fmla="*/ 67997 h 679971"/>
              <a:gd name="connsiteX4" fmla="*/ 1522088 w 1522088"/>
              <a:gd name="connsiteY4" fmla="*/ 611974 h 679971"/>
              <a:gd name="connsiteX5" fmla="*/ 1454091 w 1522088"/>
              <a:gd name="connsiteY5" fmla="*/ 679971 h 679971"/>
              <a:gd name="connsiteX6" fmla="*/ 67997 w 1522088"/>
              <a:gd name="connsiteY6" fmla="*/ 679971 h 679971"/>
              <a:gd name="connsiteX7" fmla="*/ 0 w 1522088"/>
              <a:gd name="connsiteY7" fmla="*/ 611974 h 679971"/>
              <a:gd name="connsiteX8" fmla="*/ 0 w 1522088"/>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88" h="679971">
                <a:moveTo>
                  <a:pt x="0" y="67997"/>
                </a:moveTo>
                <a:cubicBezTo>
                  <a:pt x="0" y="30443"/>
                  <a:pt x="30443" y="0"/>
                  <a:pt x="67997" y="0"/>
                </a:cubicBezTo>
                <a:lnTo>
                  <a:pt x="1454091" y="0"/>
                </a:lnTo>
                <a:cubicBezTo>
                  <a:pt x="1491645" y="0"/>
                  <a:pt x="1522088" y="30443"/>
                  <a:pt x="1522088" y="67997"/>
                </a:cubicBezTo>
                <a:lnTo>
                  <a:pt x="1522088" y="611974"/>
                </a:lnTo>
                <a:cubicBezTo>
                  <a:pt x="1522088" y="649528"/>
                  <a:pt x="1491645" y="679971"/>
                  <a:pt x="1454091"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dirty="0">
                <a:latin typeface="Times New Roman"/>
              </a:rPr>
              <a:t>Increased Stress</a:t>
            </a:r>
          </a:p>
        </p:txBody>
      </p:sp>
      <p:sp>
        <p:nvSpPr>
          <p:cNvPr id="14" name="Right Arrow 13"/>
          <p:cNvSpPr>
            <a:spLocks noChangeArrowheads="1"/>
          </p:cNvSpPr>
          <p:nvPr/>
        </p:nvSpPr>
        <p:spPr bwMode="auto">
          <a:xfrm rot="5400000">
            <a:off x="4343877" y="2064139"/>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
        <p:nvSpPr>
          <p:cNvPr id="15" name="Right Arrow 14"/>
          <p:cNvSpPr>
            <a:spLocks noChangeArrowheads="1"/>
          </p:cNvSpPr>
          <p:nvPr/>
        </p:nvSpPr>
        <p:spPr bwMode="auto">
          <a:xfrm rot="5400000">
            <a:off x="4333488" y="3475722"/>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
        <p:nvSpPr>
          <p:cNvPr id="16" name="Right Arrow 15"/>
          <p:cNvSpPr>
            <a:spLocks noChangeArrowheads="1"/>
          </p:cNvSpPr>
          <p:nvPr/>
        </p:nvSpPr>
        <p:spPr bwMode="auto">
          <a:xfrm rot="5400000">
            <a:off x="4342558" y="4901682"/>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Tree>
    <p:extLst>
      <p:ext uri="{BB962C8B-B14F-4D97-AF65-F5344CB8AC3E}">
        <p14:creationId xmlns:p14="http://schemas.microsoft.com/office/powerpoint/2010/main" val="304719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500"/>
                            </p:stCondLst>
                            <p:childTnLst>
                              <p:par>
                                <p:cTn id="32" presetID="10" presetClass="entr" presetSubtype="0" fill="hold" grpId="0" nodeType="after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The bad peeps stairs.</a:t>
            </a:r>
          </a:p>
        </p:txBody>
      </p:sp>
      <p:pic>
        <p:nvPicPr>
          <p:cNvPr id="3" name="Picture Placeholder 2" descr="D7.jpg"/>
          <p:cNvPicPr>
            <a:picLocks noGrp="1" noChangeAspect="1"/>
          </p:cNvPicPr>
          <p:nvPr>
            <p:ph type="pic" idx="1"/>
          </p:nvPr>
        </p:nvPicPr>
        <p:blipFill>
          <a:blip r:embed="rId2">
            <a:extLst>
              <a:ext uri="{28A0092B-C50C-407E-A947-70E740481C1C}">
                <a14:useLocalDpi xmlns:a14="http://schemas.microsoft.com/office/drawing/2010/main" val="0"/>
              </a:ext>
            </a:extLst>
          </a:blip>
          <a:srcRect l="-41701" r="-41701"/>
          <a:stretch>
            <a:fillRect/>
          </a:stretch>
        </p:blipFill>
        <p:spPr>
          <a:xfrm>
            <a:off x="1373188" y="612774"/>
            <a:ext cx="6400800" cy="4800600"/>
          </a:xfrm>
        </p:spPr>
      </p:pic>
    </p:spTree>
    <p:extLst>
      <p:ext uri="{BB962C8B-B14F-4D97-AF65-F5344CB8AC3E}">
        <p14:creationId xmlns:p14="http://schemas.microsoft.com/office/powerpoint/2010/main" val="3294268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0" y="524132"/>
            <a:ext cx="9144000" cy="402431"/>
          </a:xfrm>
        </p:spPr>
        <p:txBody>
          <a:bodyPr>
            <a:noAutofit/>
          </a:bodyPr>
          <a:lstStyle/>
          <a:p>
            <a:pPr algn="ctr"/>
            <a:r>
              <a:rPr lang="en-US" sz="3600" dirty="0"/>
              <a:t>Adaptive Neuroplasticity in ASD</a:t>
            </a:r>
          </a:p>
          <a:p>
            <a:pPr algn="ctr"/>
            <a:endParaRPr lang="en-US" sz="3600" dirty="0"/>
          </a:p>
          <a:p>
            <a:pPr algn="ctr"/>
            <a:endParaRPr lang="en-US" sz="3600" dirty="0"/>
          </a:p>
          <a:p>
            <a:pPr algn="ctr"/>
            <a:endParaRPr lang="en-US" sz="3600" dirty="0"/>
          </a:p>
        </p:txBody>
      </p:sp>
      <p:sp>
        <p:nvSpPr>
          <p:cNvPr id="3" name="Freeform 2"/>
          <p:cNvSpPr/>
          <p:nvPr/>
        </p:nvSpPr>
        <p:spPr>
          <a:xfrm>
            <a:off x="3727768" y="1427555"/>
            <a:ext cx="169164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a:r>
              <a:rPr lang="en-US" sz="1400" dirty="0">
                <a:solidFill>
                  <a:schemeClr val="tx1"/>
                </a:solidFill>
                <a:latin typeface="Times New Roman"/>
                <a:cs typeface="Times New Roman"/>
              </a:rPr>
              <a:t>Normalize Brain Development</a:t>
            </a:r>
          </a:p>
        </p:txBody>
      </p:sp>
      <p:sp>
        <p:nvSpPr>
          <p:cNvPr id="6" name="Freeform 5"/>
          <p:cNvSpPr/>
          <p:nvPr/>
        </p:nvSpPr>
        <p:spPr>
          <a:xfrm>
            <a:off x="3745910" y="2863756"/>
            <a:ext cx="1691640" cy="679971"/>
          </a:xfrm>
          <a:custGeom>
            <a:avLst/>
            <a:gdLst>
              <a:gd name="connsiteX0" fmla="*/ 0 w 1476884"/>
              <a:gd name="connsiteY0" fmla="*/ 67997 h 679971"/>
              <a:gd name="connsiteX1" fmla="*/ 67997 w 1476884"/>
              <a:gd name="connsiteY1" fmla="*/ 0 h 679971"/>
              <a:gd name="connsiteX2" fmla="*/ 1408887 w 1476884"/>
              <a:gd name="connsiteY2" fmla="*/ 0 h 679971"/>
              <a:gd name="connsiteX3" fmla="*/ 1476884 w 1476884"/>
              <a:gd name="connsiteY3" fmla="*/ 67997 h 679971"/>
              <a:gd name="connsiteX4" fmla="*/ 1476884 w 1476884"/>
              <a:gd name="connsiteY4" fmla="*/ 611974 h 679971"/>
              <a:gd name="connsiteX5" fmla="*/ 1408887 w 1476884"/>
              <a:gd name="connsiteY5" fmla="*/ 679971 h 679971"/>
              <a:gd name="connsiteX6" fmla="*/ 67997 w 1476884"/>
              <a:gd name="connsiteY6" fmla="*/ 679971 h 679971"/>
              <a:gd name="connsiteX7" fmla="*/ 0 w 1476884"/>
              <a:gd name="connsiteY7" fmla="*/ 611974 h 679971"/>
              <a:gd name="connsiteX8" fmla="*/ 0 w 1476884"/>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884" h="679971">
                <a:moveTo>
                  <a:pt x="0" y="67997"/>
                </a:moveTo>
                <a:cubicBezTo>
                  <a:pt x="0" y="30443"/>
                  <a:pt x="30443" y="0"/>
                  <a:pt x="67997" y="0"/>
                </a:cubicBezTo>
                <a:lnTo>
                  <a:pt x="1408887" y="0"/>
                </a:lnTo>
                <a:cubicBezTo>
                  <a:pt x="1446441" y="0"/>
                  <a:pt x="1476884" y="30443"/>
                  <a:pt x="1476884" y="67997"/>
                </a:cubicBezTo>
                <a:lnTo>
                  <a:pt x="1476884" y="611974"/>
                </a:lnTo>
                <a:cubicBezTo>
                  <a:pt x="1476884" y="649528"/>
                  <a:pt x="1446441" y="679971"/>
                  <a:pt x="1408887"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dirty="0">
                <a:latin typeface="Times New Roman"/>
                <a:cs typeface="Times New Roman"/>
              </a:rPr>
              <a:t>Improved Relationships and Use of Treatment</a:t>
            </a:r>
          </a:p>
        </p:txBody>
      </p:sp>
      <p:sp>
        <p:nvSpPr>
          <p:cNvPr id="8" name="Freeform 7"/>
          <p:cNvSpPr/>
          <p:nvPr/>
        </p:nvSpPr>
        <p:spPr>
          <a:xfrm>
            <a:off x="3727768" y="5714245"/>
            <a:ext cx="1691640" cy="679971"/>
          </a:xfrm>
          <a:custGeom>
            <a:avLst/>
            <a:gdLst>
              <a:gd name="connsiteX0" fmla="*/ 0 w 1425220"/>
              <a:gd name="connsiteY0" fmla="*/ 67997 h 679971"/>
              <a:gd name="connsiteX1" fmla="*/ 67997 w 1425220"/>
              <a:gd name="connsiteY1" fmla="*/ 0 h 679971"/>
              <a:gd name="connsiteX2" fmla="*/ 1357223 w 1425220"/>
              <a:gd name="connsiteY2" fmla="*/ 0 h 679971"/>
              <a:gd name="connsiteX3" fmla="*/ 1425220 w 1425220"/>
              <a:gd name="connsiteY3" fmla="*/ 67997 h 679971"/>
              <a:gd name="connsiteX4" fmla="*/ 1425220 w 1425220"/>
              <a:gd name="connsiteY4" fmla="*/ 611974 h 679971"/>
              <a:gd name="connsiteX5" fmla="*/ 1357223 w 1425220"/>
              <a:gd name="connsiteY5" fmla="*/ 679971 h 679971"/>
              <a:gd name="connsiteX6" fmla="*/ 67997 w 1425220"/>
              <a:gd name="connsiteY6" fmla="*/ 679971 h 679971"/>
              <a:gd name="connsiteX7" fmla="*/ 0 w 1425220"/>
              <a:gd name="connsiteY7" fmla="*/ 611974 h 679971"/>
              <a:gd name="connsiteX8" fmla="*/ 0 w 1425220"/>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220" h="679971">
                <a:moveTo>
                  <a:pt x="0" y="67997"/>
                </a:moveTo>
                <a:cubicBezTo>
                  <a:pt x="0" y="30443"/>
                  <a:pt x="30443" y="0"/>
                  <a:pt x="67997" y="0"/>
                </a:cubicBezTo>
                <a:lnTo>
                  <a:pt x="1357223" y="0"/>
                </a:lnTo>
                <a:cubicBezTo>
                  <a:pt x="1394777" y="0"/>
                  <a:pt x="1425220" y="30443"/>
                  <a:pt x="1425220" y="67997"/>
                </a:cubicBezTo>
                <a:lnTo>
                  <a:pt x="1425220" y="611974"/>
                </a:lnTo>
                <a:cubicBezTo>
                  <a:pt x="1425220" y="649528"/>
                  <a:pt x="1394777" y="679971"/>
                  <a:pt x="1357223"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spcBef>
                <a:spcPct val="0"/>
              </a:spcBef>
            </a:pPr>
            <a:r>
              <a:rPr lang="en-US" sz="1400" dirty="0">
                <a:latin typeface="Times New Roman"/>
              </a:rPr>
              <a:t>Understanding Inner Experience</a:t>
            </a:r>
          </a:p>
        </p:txBody>
      </p:sp>
      <p:sp>
        <p:nvSpPr>
          <p:cNvPr id="10" name="Freeform 9"/>
          <p:cNvSpPr/>
          <p:nvPr/>
        </p:nvSpPr>
        <p:spPr>
          <a:xfrm>
            <a:off x="3727768" y="4257203"/>
            <a:ext cx="1691640" cy="679971"/>
          </a:xfrm>
          <a:custGeom>
            <a:avLst/>
            <a:gdLst>
              <a:gd name="connsiteX0" fmla="*/ 0 w 1522088"/>
              <a:gd name="connsiteY0" fmla="*/ 67997 h 679971"/>
              <a:gd name="connsiteX1" fmla="*/ 67997 w 1522088"/>
              <a:gd name="connsiteY1" fmla="*/ 0 h 679971"/>
              <a:gd name="connsiteX2" fmla="*/ 1454091 w 1522088"/>
              <a:gd name="connsiteY2" fmla="*/ 0 h 679971"/>
              <a:gd name="connsiteX3" fmla="*/ 1522088 w 1522088"/>
              <a:gd name="connsiteY3" fmla="*/ 67997 h 679971"/>
              <a:gd name="connsiteX4" fmla="*/ 1522088 w 1522088"/>
              <a:gd name="connsiteY4" fmla="*/ 611974 h 679971"/>
              <a:gd name="connsiteX5" fmla="*/ 1454091 w 1522088"/>
              <a:gd name="connsiteY5" fmla="*/ 679971 h 679971"/>
              <a:gd name="connsiteX6" fmla="*/ 67997 w 1522088"/>
              <a:gd name="connsiteY6" fmla="*/ 679971 h 679971"/>
              <a:gd name="connsiteX7" fmla="*/ 0 w 1522088"/>
              <a:gd name="connsiteY7" fmla="*/ 611974 h 679971"/>
              <a:gd name="connsiteX8" fmla="*/ 0 w 1522088"/>
              <a:gd name="connsiteY8" fmla="*/ 67997 h 6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88" h="679971">
                <a:moveTo>
                  <a:pt x="0" y="67997"/>
                </a:moveTo>
                <a:cubicBezTo>
                  <a:pt x="0" y="30443"/>
                  <a:pt x="30443" y="0"/>
                  <a:pt x="67997" y="0"/>
                </a:cubicBezTo>
                <a:lnTo>
                  <a:pt x="1454091" y="0"/>
                </a:lnTo>
                <a:cubicBezTo>
                  <a:pt x="1491645" y="0"/>
                  <a:pt x="1522088" y="30443"/>
                  <a:pt x="1522088" y="67997"/>
                </a:cubicBezTo>
                <a:lnTo>
                  <a:pt x="1522088" y="611974"/>
                </a:lnTo>
                <a:cubicBezTo>
                  <a:pt x="1522088" y="649528"/>
                  <a:pt x="1491645" y="679971"/>
                  <a:pt x="1454091" y="679971"/>
                </a:cubicBezTo>
                <a:lnTo>
                  <a:pt x="67997" y="679971"/>
                </a:lnTo>
                <a:cubicBezTo>
                  <a:pt x="30443" y="679971"/>
                  <a:pt x="0" y="649528"/>
                  <a:pt x="0" y="611974"/>
                </a:cubicBezTo>
                <a:lnTo>
                  <a:pt x="0" y="67997"/>
                </a:lnTo>
                <a:close/>
              </a:path>
            </a:pathLst>
          </a:custGeom>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rgbClr r="0" g="0" b="0"/>
          </a:effectRef>
          <a:fontRef idx="minor">
            <a:schemeClr val="dk1"/>
          </a:fontRef>
        </p:style>
        <p:txBody>
          <a:bodyPr spcFirstLastPara="0" vert="horz" wrap="square" lIns="65636" tIns="65636" rIns="65636" bIns="65636" numCol="1" spcCol="1270" anchor="ctr" anchorCtr="0">
            <a:noAutofit/>
          </a:bodyPr>
          <a:lstStyle/>
          <a:p>
            <a:pPr lvl="0" algn="ctr" defTabSz="533400">
              <a:lnSpc>
                <a:spcPct val="90000"/>
              </a:lnSpc>
              <a:spcBef>
                <a:spcPct val="0"/>
              </a:spcBef>
              <a:spcAft>
                <a:spcPct val="35000"/>
              </a:spcAft>
            </a:pPr>
            <a:r>
              <a:rPr lang="en-US" sz="1400" dirty="0">
                <a:latin typeface="Times New Roman"/>
              </a:rPr>
              <a:t>Remove Psychological Obstructions</a:t>
            </a:r>
          </a:p>
        </p:txBody>
      </p:sp>
      <p:sp>
        <p:nvSpPr>
          <p:cNvPr id="14" name="Right Arrow 13"/>
          <p:cNvSpPr>
            <a:spLocks noChangeArrowheads="1"/>
          </p:cNvSpPr>
          <p:nvPr/>
        </p:nvSpPr>
        <p:spPr bwMode="auto">
          <a:xfrm rot="16200000" flipV="1">
            <a:off x="4343877" y="2064139"/>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
        <p:nvSpPr>
          <p:cNvPr id="15" name="Right Arrow 14"/>
          <p:cNvSpPr>
            <a:spLocks noChangeArrowheads="1"/>
          </p:cNvSpPr>
          <p:nvPr/>
        </p:nvSpPr>
        <p:spPr bwMode="auto">
          <a:xfrm rot="16200000" flipV="1">
            <a:off x="4333488" y="3475722"/>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
        <p:nvSpPr>
          <p:cNvPr id="16" name="Right Arrow 15"/>
          <p:cNvSpPr>
            <a:spLocks noChangeArrowheads="1"/>
          </p:cNvSpPr>
          <p:nvPr/>
        </p:nvSpPr>
        <p:spPr bwMode="auto">
          <a:xfrm rot="16200000" flipV="1">
            <a:off x="4342558" y="4910753"/>
            <a:ext cx="480199" cy="883190"/>
          </a:xfrm>
          <a:prstGeom prst="rightArrow">
            <a:avLst>
              <a:gd name="adj1" fmla="val 50000"/>
              <a:gd name="adj2" fmla="val 50001"/>
            </a:avLst>
          </a:prstGeom>
          <a:solidFill>
            <a:schemeClr val="tx2">
              <a:lumMod val="20000"/>
              <a:lumOff val="80000"/>
            </a:schemeClr>
          </a:solidFill>
          <a:ln w="9525">
            <a:solidFill>
              <a:srgbClr val="000000"/>
            </a:solidFill>
            <a:miter lim="800000"/>
            <a:headEnd/>
            <a:tailEnd/>
          </a:ln>
          <a:effectLst/>
        </p:spPr>
        <p:txBody>
          <a:bodyPr rot="0" vert="horz" wrap="square" lIns="91440" tIns="45720" rIns="91440" bIns="45720" anchor="t" anchorCtr="0" upright="1">
            <a:noAutofit/>
          </a:bodyPr>
          <a:lstStyle/>
          <a:p>
            <a:pPr marL="0" marR="0" algn="ctr">
              <a:spcBef>
                <a:spcPts val="0"/>
              </a:spcBef>
              <a:spcAft>
                <a:spcPts val="0"/>
              </a:spcAft>
            </a:pPr>
            <a:endParaRPr lang="en-US" sz="1400" dirty="0">
              <a:effectLst/>
              <a:latin typeface="Times New Roman"/>
              <a:ea typeface="ＭＳ 明朝"/>
              <a:cs typeface="Times New Roman"/>
            </a:endParaRPr>
          </a:p>
        </p:txBody>
      </p:sp>
    </p:spTree>
    <p:extLst>
      <p:ext uri="{BB962C8B-B14F-4D97-AF65-F5344CB8AC3E}">
        <p14:creationId xmlns:p14="http://schemas.microsoft.com/office/powerpoint/2010/main" val="22397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Improvement stairs.</a:t>
            </a:r>
          </a:p>
        </p:txBody>
      </p:sp>
      <p:pic>
        <p:nvPicPr>
          <p:cNvPr id="5" name="Picture Placeholder 4" descr="D8.jpg"/>
          <p:cNvPicPr>
            <a:picLocks noGrp="1" noChangeAspect="1"/>
          </p:cNvPicPr>
          <p:nvPr>
            <p:ph type="pic" idx="1"/>
          </p:nvPr>
        </p:nvPicPr>
        <p:blipFill>
          <a:blip r:embed="rId2">
            <a:extLst>
              <a:ext uri="{28A0092B-C50C-407E-A947-70E740481C1C}">
                <a14:useLocalDpi xmlns:a14="http://schemas.microsoft.com/office/drawing/2010/main" val="0"/>
              </a:ext>
            </a:extLst>
          </a:blip>
          <a:srcRect l="-41701" r="-41701"/>
          <a:stretch>
            <a:fillRect/>
          </a:stretch>
        </p:blipFill>
        <p:spPr>
          <a:xfrm>
            <a:off x="1373188" y="612774"/>
            <a:ext cx="6400800" cy="4800600"/>
          </a:xfrm>
        </p:spPr>
      </p:pic>
    </p:spTree>
    <p:extLst>
      <p:ext uri="{BB962C8B-B14F-4D97-AF65-F5344CB8AC3E}">
        <p14:creationId xmlns:p14="http://schemas.microsoft.com/office/powerpoint/2010/main" val="3005126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I fix my mind.</a:t>
            </a:r>
          </a:p>
        </p:txBody>
      </p:sp>
      <p:pic>
        <p:nvPicPr>
          <p:cNvPr id="3" name="Picture Placeholder 2" descr="D9.jpg"/>
          <p:cNvPicPr>
            <a:picLocks noGrp="1" noChangeAspect="1"/>
          </p:cNvPicPr>
          <p:nvPr>
            <p:ph type="pic" idx="1"/>
          </p:nvPr>
        </p:nvPicPr>
        <p:blipFill>
          <a:blip r:embed="rId2">
            <a:extLst>
              <a:ext uri="{28A0092B-C50C-407E-A947-70E740481C1C}">
                <a14:useLocalDpi xmlns:a14="http://schemas.microsoft.com/office/drawing/2010/main" val="0"/>
              </a:ext>
            </a:extLst>
          </a:blip>
          <a:srcRect l="1133" r="1133"/>
          <a:stretch>
            <a:fillRect/>
          </a:stretch>
        </p:blipFill>
        <p:spPr>
          <a:xfrm>
            <a:off x="1299641" y="612775"/>
            <a:ext cx="6547893" cy="4910920"/>
          </a:xfrm>
        </p:spPr>
      </p:pic>
    </p:spTree>
    <p:extLst>
      <p:ext uri="{BB962C8B-B14F-4D97-AF65-F5344CB8AC3E}">
        <p14:creationId xmlns:p14="http://schemas.microsoft.com/office/powerpoint/2010/main" val="2296802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15875" y="1658061"/>
            <a:ext cx="9144000" cy="40243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3600" dirty="0"/>
              <a:t>Focus of Treatment</a:t>
            </a:r>
          </a:p>
        </p:txBody>
      </p:sp>
      <p:sp>
        <p:nvSpPr>
          <p:cNvPr id="6" name="Right Arrow 5"/>
          <p:cNvSpPr>
            <a:spLocks noChangeArrowheads="1"/>
          </p:cNvSpPr>
          <p:nvPr/>
        </p:nvSpPr>
        <p:spPr bwMode="auto">
          <a:xfrm>
            <a:off x="3641725" y="3119666"/>
            <a:ext cx="1980142" cy="1080408"/>
          </a:xfrm>
          <a:prstGeom prst="rightArrow">
            <a:avLst>
              <a:gd name="adj1" fmla="val 50000"/>
              <a:gd name="adj2" fmla="val 50002"/>
            </a:avLst>
          </a:prstGeom>
          <a:solidFill>
            <a:schemeClr val="accent3">
              <a:lumMod val="60000"/>
              <a:lumOff val="40000"/>
            </a:schemeClr>
          </a:solidFill>
          <a:ln w="9525">
            <a:solidFill>
              <a:srgbClr val="000000"/>
            </a:solidFill>
            <a:miter lim="800000"/>
            <a:headEnd/>
            <a:tailEnd/>
          </a:ln>
          <a:effectLst/>
        </p:spPr>
        <p:txBody>
          <a:bodyPr rot="0" vert="horz" wrap="square" lIns="91440" tIns="45720" rIns="91440" bIns="45720" anchor="ctr" anchorCtr="0" upright="1">
            <a:noAutofit/>
          </a:bodyPr>
          <a:lstStyle/>
          <a:p>
            <a:pPr algn="ctr"/>
            <a:r>
              <a:rPr lang="en-US" dirty="0">
                <a:solidFill>
                  <a:srgbClr val="000000"/>
                </a:solidFill>
                <a:latin typeface="Times New Roman"/>
                <a:ea typeface="ＭＳ 明朝"/>
                <a:cs typeface="Times New Roman"/>
              </a:rPr>
              <a:t>Transformation</a:t>
            </a:r>
            <a:endParaRPr lang="en-US" dirty="0">
              <a:effectLst/>
              <a:latin typeface="Times New Roman"/>
              <a:ea typeface="ＭＳ 明朝"/>
              <a:cs typeface="Times New Roman"/>
            </a:endParaRPr>
          </a:p>
        </p:txBody>
      </p:sp>
      <p:sp>
        <p:nvSpPr>
          <p:cNvPr id="14" name="Freeform 13"/>
          <p:cNvSpPr/>
          <p:nvPr/>
        </p:nvSpPr>
        <p:spPr>
          <a:xfrm>
            <a:off x="965200" y="3047092"/>
            <a:ext cx="2149839" cy="1207408"/>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accent2">
              <a:lumMod val="60000"/>
              <a:lumOff val="40000"/>
            </a:schemeClr>
          </a:solidFill>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2373" tIns="62373" rIns="62373" bIns="62373" numCol="1" spcCol="1270" anchor="ctr" anchorCtr="0">
            <a:noAutofit/>
          </a:bodyPr>
          <a:lstStyle/>
          <a:p>
            <a:pPr lvl="0" algn="ctr" defTabSz="488950">
              <a:spcBef>
                <a:spcPct val="0"/>
              </a:spcBef>
            </a:pPr>
            <a:r>
              <a:rPr lang="en-US" dirty="0">
                <a:latin typeface="Times New Roman"/>
              </a:rPr>
              <a:t>Alone </a:t>
            </a:r>
          </a:p>
          <a:p>
            <a:pPr lvl="0" algn="ctr" defTabSz="488950">
              <a:spcBef>
                <a:spcPct val="0"/>
              </a:spcBef>
            </a:pPr>
            <a:r>
              <a:rPr lang="en-US" dirty="0">
                <a:latin typeface="Times New Roman"/>
              </a:rPr>
              <a:t>in a </a:t>
            </a:r>
          </a:p>
          <a:p>
            <a:pPr lvl="0" algn="ctr" defTabSz="488950">
              <a:spcBef>
                <a:spcPct val="0"/>
              </a:spcBef>
            </a:pPr>
            <a:r>
              <a:rPr lang="en-US" dirty="0">
                <a:latin typeface="Times New Roman"/>
              </a:rPr>
              <a:t>Threatening World</a:t>
            </a:r>
          </a:p>
        </p:txBody>
      </p:sp>
      <p:sp>
        <p:nvSpPr>
          <p:cNvPr id="20" name="Freeform 19"/>
          <p:cNvSpPr/>
          <p:nvPr/>
        </p:nvSpPr>
        <p:spPr>
          <a:xfrm>
            <a:off x="5901779" y="3047092"/>
            <a:ext cx="2090754" cy="1270908"/>
          </a:xfrm>
          <a:custGeom>
            <a:avLst/>
            <a:gdLst>
              <a:gd name="connsiteX0" fmla="*/ 0 w 1180672"/>
              <a:gd name="connsiteY0" fmla="*/ 69865 h 698647"/>
              <a:gd name="connsiteX1" fmla="*/ 69865 w 1180672"/>
              <a:gd name="connsiteY1" fmla="*/ 0 h 698647"/>
              <a:gd name="connsiteX2" fmla="*/ 1110807 w 1180672"/>
              <a:gd name="connsiteY2" fmla="*/ 0 h 698647"/>
              <a:gd name="connsiteX3" fmla="*/ 1180672 w 1180672"/>
              <a:gd name="connsiteY3" fmla="*/ 69865 h 698647"/>
              <a:gd name="connsiteX4" fmla="*/ 1180672 w 1180672"/>
              <a:gd name="connsiteY4" fmla="*/ 628782 h 698647"/>
              <a:gd name="connsiteX5" fmla="*/ 1110807 w 1180672"/>
              <a:gd name="connsiteY5" fmla="*/ 698647 h 698647"/>
              <a:gd name="connsiteX6" fmla="*/ 69865 w 1180672"/>
              <a:gd name="connsiteY6" fmla="*/ 698647 h 698647"/>
              <a:gd name="connsiteX7" fmla="*/ 0 w 1180672"/>
              <a:gd name="connsiteY7" fmla="*/ 628782 h 698647"/>
              <a:gd name="connsiteX8" fmla="*/ 0 w 1180672"/>
              <a:gd name="connsiteY8" fmla="*/ 69865 h 6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672" h="698647">
                <a:moveTo>
                  <a:pt x="0" y="69865"/>
                </a:moveTo>
                <a:cubicBezTo>
                  <a:pt x="0" y="31280"/>
                  <a:pt x="31280" y="0"/>
                  <a:pt x="69865" y="0"/>
                </a:cubicBezTo>
                <a:lnTo>
                  <a:pt x="1110807" y="0"/>
                </a:lnTo>
                <a:cubicBezTo>
                  <a:pt x="1149392" y="0"/>
                  <a:pt x="1180672" y="31280"/>
                  <a:pt x="1180672" y="69865"/>
                </a:cubicBezTo>
                <a:lnTo>
                  <a:pt x="1180672" y="628782"/>
                </a:lnTo>
                <a:cubicBezTo>
                  <a:pt x="1180672" y="667367"/>
                  <a:pt x="1149392" y="698647"/>
                  <a:pt x="1110807" y="698647"/>
                </a:cubicBezTo>
                <a:lnTo>
                  <a:pt x="69865" y="698647"/>
                </a:lnTo>
                <a:cubicBezTo>
                  <a:pt x="31280" y="698647"/>
                  <a:pt x="0" y="667367"/>
                  <a:pt x="0" y="628782"/>
                </a:cubicBezTo>
                <a:lnTo>
                  <a:pt x="0" y="69865"/>
                </a:lnTo>
                <a:close/>
              </a:path>
            </a:pathLst>
          </a:custGeom>
          <a:solidFill>
            <a:schemeClr val="tx2">
              <a:lumMod val="40000"/>
              <a:lumOff val="60000"/>
            </a:schemeClr>
          </a:solidFill>
          <a:ln>
            <a:solidFill>
              <a:schemeClr val="accent5">
                <a:lumMod val="20000"/>
                <a:lumOff val="80000"/>
              </a:schemeClr>
            </a:solidFill>
          </a:ln>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rgbClr r="0" g="0" b="0"/>
          </a:effectRef>
          <a:fontRef idx="minor">
            <a:schemeClr val="dk1"/>
          </a:fontRef>
        </p:style>
        <p:txBody>
          <a:bodyPr spcFirstLastPara="0" vert="horz" wrap="square" lIns="62373" tIns="62373" rIns="62373" bIns="62373" numCol="1" spcCol="1270" anchor="ctr" anchorCtr="0">
            <a:noAutofit/>
          </a:bodyPr>
          <a:lstStyle/>
          <a:p>
            <a:pPr lvl="0" algn="ctr" defTabSz="488950">
              <a:spcBef>
                <a:spcPct val="0"/>
              </a:spcBef>
            </a:pPr>
            <a:r>
              <a:rPr lang="en-US" dirty="0">
                <a:latin typeface="Times New Roman"/>
              </a:rPr>
              <a:t>Loving Connections </a:t>
            </a:r>
          </a:p>
          <a:p>
            <a:pPr lvl="0" algn="ctr" defTabSz="488950">
              <a:spcBef>
                <a:spcPct val="0"/>
              </a:spcBef>
            </a:pPr>
            <a:r>
              <a:rPr lang="en-US" dirty="0">
                <a:latin typeface="Times New Roman"/>
              </a:rPr>
              <a:t>and </a:t>
            </a:r>
          </a:p>
          <a:p>
            <a:pPr lvl="0" algn="ctr" defTabSz="488950">
              <a:spcBef>
                <a:spcPct val="0"/>
              </a:spcBef>
            </a:pPr>
            <a:r>
              <a:rPr lang="en-US" dirty="0">
                <a:latin typeface="Times New Roman"/>
              </a:rPr>
              <a:t>Sense of Safety</a:t>
            </a:r>
          </a:p>
        </p:txBody>
      </p:sp>
    </p:spTree>
    <p:extLst>
      <p:ext uri="{BB962C8B-B14F-4D97-AF65-F5344CB8AC3E}">
        <p14:creationId xmlns:p14="http://schemas.microsoft.com/office/powerpoint/2010/main" val="281470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Love and the Hermit Crab.</a:t>
            </a:r>
          </a:p>
        </p:txBody>
      </p:sp>
      <p:pic>
        <p:nvPicPr>
          <p:cNvPr id="5" name="Picture Placeholder 4" descr="D10.jpg"/>
          <p:cNvPicPr>
            <a:picLocks noGrp="1" noChangeAspect="1"/>
          </p:cNvPicPr>
          <p:nvPr>
            <p:ph type="pic" idx="1"/>
          </p:nvPr>
        </p:nvPicPr>
        <p:blipFill>
          <a:blip r:embed="rId2">
            <a:extLst>
              <a:ext uri="{28A0092B-C50C-407E-A947-70E740481C1C}">
                <a14:useLocalDpi xmlns:a14="http://schemas.microsoft.com/office/drawing/2010/main" val="0"/>
              </a:ext>
            </a:extLst>
          </a:blip>
          <a:srcRect t="-16254" b="-16254"/>
          <a:stretch>
            <a:fillRect/>
          </a:stretch>
        </p:blipFill>
        <p:spPr>
          <a:xfrm>
            <a:off x="1040094" y="612774"/>
            <a:ext cx="7066988" cy="5300241"/>
          </a:xfrm>
        </p:spPr>
      </p:pic>
    </p:spTree>
    <p:extLst>
      <p:ext uri="{BB962C8B-B14F-4D97-AF65-F5344CB8AC3E}">
        <p14:creationId xmlns:p14="http://schemas.microsoft.com/office/powerpoint/2010/main" val="2505479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You do not need things.</a:t>
            </a:r>
          </a:p>
        </p:txBody>
      </p:sp>
      <p:pic>
        <p:nvPicPr>
          <p:cNvPr id="3" name="Picture Placeholder 2" descr="D11.jpg"/>
          <p:cNvPicPr>
            <a:picLocks noGrp="1" noChangeAspect="1"/>
          </p:cNvPicPr>
          <p:nvPr>
            <p:ph type="pic" idx="1"/>
          </p:nvPr>
        </p:nvPicPr>
        <p:blipFill>
          <a:blip r:embed="rId2">
            <a:extLst>
              <a:ext uri="{28A0092B-C50C-407E-A947-70E740481C1C}">
                <a14:useLocalDpi xmlns:a14="http://schemas.microsoft.com/office/drawing/2010/main" val="0"/>
              </a:ext>
            </a:extLst>
          </a:blip>
          <a:srcRect t="-7870" b="-7870"/>
          <a:stretch>
            <a:fillRect/>
          </a:stretch>
        </p:blipFill>
        <p:spPr>
          <a:xfrm>
            <a:off x="1231592" y="612774"/>
            <a:ext cx="6683991" cy="5012993"/>
          </a:xfrm>
        </p:spPr>
      </p:pic>
    </p:spTree>
    <p:extLst>
      <p:ext uri="{BB962C8B-B14F-4D97-AF65-F5344CB8AC3E}">
        <p14:creationId xmlns:p14="http://schemas.microsoft.com/office/powerpoint/2010/main" val="4153357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Team 1 and Team 2.</a:t>
            </a:r>
          </a:p>
        </p:txBody>
      </p:sp>
      <p:pic>
        <p:nvPicPr>
          <p:cNvPr id="5" name="Picture Placeholder 4" descr="D12.jpg"/>
          <p:cNvPicPr>
            <a:picLocks noGrp="1" noChangeAspect="1"/>
          </p:cNvPicPr>
          <p:nvPr>
            <p:ph type="pic" idx="1"/>
          </p:nvPr>
        </p:nvPicPr>
        <p:blipFill>
          <a:blip r:embed="rId2">
            <a:extLst>
              <a:ext uri="{28A0092B-C50C-407E-A947-70E740481C1C}">
                <a14:useLocalDpi xmlns:a14="http://schemas.microsoft.com/office/drawing/2010/main" val="0"/>
              </a:ext>
            </a:extLst>
          </a:blip>
          <a:srcRect l="-1933" r="-1933"/>
          <a:stretch>
            <a:fillRect/>
          </a:stretch>
        </p:blipFill>
        <p:spPr>
          <a:xfrm>
            <a:off x="1494516" y="612775"/>
            <a:ext cx="6158144" cy="4618608"/>
          </a:xfrm>
        </p:spPr>
      </p:pic>
    </p:spTree>
    <p:extLst>
      <p:ext uri="{BB962C8B-B14F-4D97-AF65-F5344CB8AC3E}">
        <p14:creationId xmlns:p14="http://schemas.microsoft.com/office/powerpoint/2010/main" val="1788203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Bridge.</a:t>
            </a:r>
          </a:p>
        </p:txBody>
      </p:sp>
      <p:pic>
        <p:nvPicPr>
          <p:cNvPr id="3" name="Picture Placeholder 2" descr="D13.jpg"/>
          <p:cNvPicPr>
            <a:picLocks noGrp="1" noChangeAspect="1"/>
          </p:cNvPicPr>
          <p:nvPr>
            <p:ph type="pic" idx="1"/>
          </p:nvPr>
        </p:nvPicPr>
        <p:blipFill>
          <a:blip r:embed="rId2">
            <a:extLst>
              <a:ext uri="{28A0092B-C50C-407E-A947-70E740481C1C}">
                <a14:useLocalDpi xmlns:a14="http://schemas.microsoft.com/office/drawing/2010/main" val="0"/>
              </a:ext>
            </a:extLst>
          </a:blip>
          <a:srcRect l="-1600" r="-1600"/>
          <a:stretch>
            <a:fillRect/>
          </a:stretch>
        </p:blipFill>
        <p:spPr>
          <a:xfrm>
            <a:off x="1367656" y="612774"/>
            <a:ext cx="6411863" cy="4808897"/>
          </a:xfrm>
        </p:spPr>
      </p:pic>
    </p:spTree>
    <p:extLst>
      <p:ext uri="{BB962C8B-B14F-4D97-AF65-F5344CB8AC3E}">
        <p14:creationId xmlns:p14="http://schemas.microsoft.com/office/powerpoint/2010/main" val="190242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DD7EA-984A-0D4A-B49B-CEA0C5B0CF53}"/>
              </a:ext>
            </a:extLst>
          </p:cNvPr>
          <p:cNvPicPr>
            <a:picLocks noChangeAspect="1"/>
          </p:cNvPicPr>
          <p:nvPr/>
        </p:nvPicPr>
        <p:blipFill>
          <a:blip r:embed="rId2"/>
          <a:stretch>
            <a:fillRect/>
          </a:stretch>
        </p:blipFill>
        <p:spPr>
          <a:xfrm>
            <a:off x="457200" y="685800"/>
            <a:ext cx="8229600" cy="5486400"/>
          </a:xfrm>
          <a:prstGeom prst="rect">
            <a:avLst/>
          </a:prstGeom>
        </p:spPr>
      </p:pic>
      <p:sp>
        <p:nvSpPr>
          <p:cNvPr id="4" name="Rectangle 3">
            <a:extLst>
              <a:ext uri="{FF2B5EF4-FFF2-40B4-BE49-F238E27FC236}">
                <a16:creationId xmlns:a16="http://schemas.microsoft.com/office/drawing/2014/main" id="{3CB8D2F6-997F-764A-89EF-259F437692F6}"/>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61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7773" y="919163"/>
            <a:ext cx="5594803" cy="1323439"/>
          </a:xfrm>
          <a:prstGeom prst="rect">
            <a:avLst/>
          </a:prstGeom>
        </p:spPr>
        <p:txBody>
          <a:bodyPr wrap="square">
            <a:spAutoFit/>
          </a:bodyPr>
          <a:lstStyle/>
          <a:p>
            <a:pPr algn="ctr"/>
            <a:r>
              <a:rPr lang="en-US" sz="4000" dirty="0">
                <a:latin typeface="+mj-lt"/>
              </a:rPr>
              <a:t>Ultimate Goal:</a:t>
            </a:r>
          </a:p>
          <a:p>
            <a:pPr algn="ctr"/>
            <a:r>
              <a:rPr lang="en-US" sz="4000" dirty="0">
                <a:latin typeface="+mj-lt"/>
              </a:rPr>
              <a:t>"Lunchbox for Love"</a:t>
            </a:r>
          </a:p>
        </p:txBody>
      </p:sp>
      <p:sp>
        <p:nvSpPr>
          <p:cNvPr id="4" name="Text Placeholder 2"/>
          <p:cNvSpPr>
            <a:spLocks noGrp="1"/>
          </p:cNvSpPr>
          <p:nvPr>
            <p:ph type="body" idx="1"/>
          </p:nvPr>
        </p:nvSpPr>
        <p:spPr>
          <a:xfrm>
            <a:off x="2057669" y="3046041"/>
            <a:ext cx="5028662" cy="1569358"/>
          </a:xfrm>
        </p:spPr>
        <p:txBody>
          <a:bodyPr>
            <a:noAutofit/>
          </a:bodyPr>
          <a:lstStyle/>
          <a:p>
            <a:pPr marL="0" indent="0">
              <a:lnSpc>
                <a:spcPct val="120000"/>
              </a:lnSpc>
              <a:buNone/>
            </a:pPr>
            <a:r>
              <a:rPr lang="en-US" i="1" dirty="0"/>
              <a:t>Safety through memories of loving and protective parents</a:t>
            </a:r>
          </a:p>
          <a:p>
            <a:pPr marL="0" indent="0">
              <a:lnSpc>
                <a:spcPct val="120000"/>
              </a:lnSpc>
              <a:buNone/>
            </a:pPr>
            <a:endParaRPr lang="en-US" i="1" dirty="0"/>
          </a:p>
          <a:p>
            <a:pPr>
              <a:lnSpc>
                <a:spcPct val="120000"/>
              </a:lnSpc>
            </a:pPr>
            <a:endParaRPr lang="en-US" i="1" dirty="0"/>
          </a:p>
          <a:p>
            <a:pPr marL="0" indent="0" algn="r">
              <a:buNone/>
            </a:pPr>
            <a:endParaRPr lang="en-US" i="1" dirty="0"/>
          </a:p>
          <a:p>
            <a:endParaRPr lang="en-US" i="1" dirty="0"/>
          </a:p>
        </p:txBody>
      </p:sp>
    </p:spTree>
    <p:extLst>
      <p:ext uri="{BB962C8B-B14F-4D97-AF65-F5344CB8AC3E}">
        <p14:creationId xmlns:p14="http://schemas.microsoft.com/office/powerpoint/2010/main" val="230227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You may think Love is leaving you, but it’s not.</a:t>
            </a:r>
          </a:p>
        </p:txBody>
      </p:sp>
      <p:pic>
        <p:nvPicPr>
          <p:cNvPr id="5" name="Picture Placeholder 4" descr="D14.jpg"/>
          <p:cNvPicPr>
            <a:picLocks noGrp="1" noChangeAspect="1"/>
          </p:cNvPicPr>
          <p:nvPr>
            <p:ph type="pic" idx="1"/>
          </p:nvPr>
        </p:nvPicPr>
        <p:blipFill>
          <a:blip r:embed="rId2">
            <a:extLst>
              <a:ext uri="{28A0092B-C50C-407E-A947-70E740481C1C}">
                <a14:useLocalDpi xmlns:a14="http://schemas.microsoft.com/office/drawing/2010/main" val="0"/>
              </a:ext>
            </a:extLst>
          </a:blip>
          <a:srcRect l="-1733" r="-1733"/>
          <a:stretch>
            <a:fillRect/>
          </a:stretch>
        </p:blipFill>
        <p:spPr>
          <a:xfrm>
            <a:off x="1256789" y="612775"/>
            <a:ext cx="6633597" cy="4975198"/>
          </a:xfrm>
        </p:spPr>
      </p:pic>
    </p:spTree>
    <p:extLst>
      <p:ext uri="{BB962C8B-B14F-4D97-AF65-F5344CB8AC3E}">
        <p14:creationId xmlns:p14="http://schemas.microsoft.com/office/powerpoint/2010/main" val="156316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veTrain.jpg"/>
          <p:cNvPicPr>
            <a:picLocks noChangeAspect="1"/>
          </p:cNvPicPr>
          <p:nvPr/>
        </p:nvPicPr>
        <p:blipFill>
          <a:blip r:embed="rId3" cstate="print"/>
          <a:stretch>
            <a:fillRect/>
          </a:stretch>
        </p:blipFill>
        <p:spPr>
          <a:xfrm>
            <a:off x="310579" y="1766316"/>
            <a:ext cx="8528621" cy="2881884"/>
          </a:xfrm>
          <a:prstGeom prst="rect">
            <a:avLst/>
          </a:prstGeom>
        </p:spPr>
      </p:pic>
    </p:spTree>
    <p:extLst>
      <p:ext uri="{BB962C8B-B14F-4D97-AF65-F5344CB8AC3E}">
        <p14:creationId xmlns:p14="http://schemas.microsoft.com/office/powerpoint/2010/main" val="1003190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52138" y="5805928"/>
            <a:ext cx="6017049" cy="366272"/>
          </a:xfrm>
        </p:spPr>
        <p:txBody>
          <a:bodyPr>
            <a:noAutofit/>
          </a:bodyPr>
          <a:lstStyle/>
          <a:p>
            <a:pPr algn="ctr"/>
            <a:r>
              <a:rPr lang="en-US" sz="2400" dirty="0"/>
              <a:t>Team 1 and Team 2.</a:t>
            </a:r>
          </a:p>
        </p:txBody>
      </p:sp>
      <p:pic>
        <p:nvPicPr>
          <p:cNvPr id="5" name="Picture Placeholder 4" descr="D12.jpg"/>
          <p:cNvPicPr>
            <a:picLocks noGrp="1" noChangeAspect="1"/>
          </p:cNvPicPr>
          <p:nvPr>
            <p:ph type="pic" idx="1"/>
          </p:nvPr>
        </p:nvPicPr>
        <p:blipFill>
          <a:blip r:embed="rId2">
            <a:extLst>
              <a:ext uri="{28A0092B-C50C-407E-A947-70E740481C1C}">
                <a14:useLocalDpi xmlns:a14="http://schemas.microsoft.com/office/drawing/2010/main" val="0"/>
              </a:ext>
            </a:extLst>
          </a:blip>
          <a:srcRect l="-1933" r="-1933"/>
          <a:stretch>
            <a:fillRect/>
          </a:stretch>
        </p:blipFill>
        <p:spPr>
          <a:xfrm>
            <a:off x="1494516" y="612775"/>
            <a:ext cx="6158144" cy="4618608"/>
          </a:xfrm>
        </p:spPr>
      </p:pic>
    </p:spTree>
    <p:extLst>
      <p:ext uri="{BB962C8B-B14F-4D97-AF65-F5344CB8AC3E}">
        <p14:creationId xmlns:p14="http://schemas.microsoft.com/office/powerpoint/2010/main" val="2563240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490943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18745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3928608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1173390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59191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324408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86F8C-F59B-2A4A-96FE-5B2A2814793A}"/>
              </a:ext>
            </a:extLst>
          </p:cNvPr>
          <p:cNvPicPr>
            <a:picLocks noChangeAspect="1"/>
          </p:cNvPicPr>
          <p:nvPr/>
        </p:nvPicPr>
        <p:blipFill>
          <a:blip r:embed="rId2"/>
          <a:stretch>
            <a:fillRect/>
          </a:stretch>
        </p:blipFill>
        <p:spPr>
          <a:xfrm>
            <a:off x="457200" y="682000"/>
            <a:ext cx="8229600" cy="5493999"/>
          </a:xfrm>
          <a:prstGeom prst="rect">
            <a:avLst/>
          </a:prstGeom>
          <a:ln>
            <a:noFill/>
          </a:ln>
        </p:spPr>
      </p:pic>
      <p:sp>
        <p:nvSpPr>
          <p:cNvPr id="5" name="Rectangle 4">
            <a:extLst>
              <a:ext uri="{FF2B5EF4-FFF2-40B4-BE49-F238E27FC236}">
                <a16:creationId xmlns:a16="http://schemas.microsoft.com/office/drawing/2014/main" id="{0CABDDF3-A51C-0349-94EB-807E35076742}"/>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386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1831237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354441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910971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3491476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651295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3120232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520002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612137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cr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5150"/>
            <a:ext cx="9144000" cy="5727700"/>
          </a:xfrm>
          <a:prstGeom prst="rect">
            <a:avLst/>
          </a:prstGeom>
          <a:noFill/>
          <a:ln>
            <a:noFill/>
          </a:ln>
        </p:spPr>
      </p:pic>
    </p:spTree>
    <p:extLst>
      <p:ext uri="{BB962C8B-B14F-4D97-AF65-F5344CB8AC3E}">
        <p14:creationId xmlns:p14="http://schemas.microsoft.com/office/powerpoint/2010/main" val="2614818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8198" y="2373873"/>
            <a:ext cx="6707602" cy="2727200"/>
          </a:xfrm>
        </p:spPr>
        <p:txBody>
          <a:bodyPr>
            <a:noAutofit/>
          </a:bodyPr>
          <a:lstStyle/>
          <a:p>
            <a:pPr marL="0" indent="0">
              <a:buNone/>
            </a:pPr>
            <a:r>
              <a:rPr lang="en-US" sz="3600" i="1" dirty="0">
                <a:ea typeface="ヒラギノ角ゴ Pro W3" charset="0"/>
                <a:cs typeface="ヒラギノ角ゴ Pro W3" charset="0"/>
              </a:rPr>
              <a:t>The object is longed for, and not rejected (hated) as unsatisfactory simply because it is absent.</a:t>
            </a:r>
          </a:p>
          <a:p>
            <a:pPr marL="0" indent="0" algn="r">
              <a:buNone/>
            </a:pPr>
            <a:r>
              <a:rPr lang="en-US" dirty="0">
                <a:ea typeface="ヒラギノ角ゴ Pro W3" charset="0"/>
                <a:cs typeface="ヒラギノ角ゴ Pro W3" charset="0"/>
              </a:rPr>
              <a:t>-Hoffer (1955)</a:t>
            </a:r>
          </a:p>
        </p:txBody>
      </p:sp>
      <p:sp>
        <p:nvSpPr>
          <p:cNvPr id="5" name="Rectangle 4"/>
          <p:cNvSpPr/>
          <p:nvPr/>
        </p:nvSpPr>
        <p:spPr>
          <a:xfrm>
            <a:off x="-133571" y="551724"/>
            <a:ext cx="9411141" cy="1446550"/>
          </a:xfrm>
          <a:prstGeom prst="rect">
            <a:avLst/>
          </a:prstGeom>
        </p:spPr>
        <p:txBody>
          <a:bodyPr wrap="square">
            <a:spAutoFit/>
          </a:bodyPr>
          <a:lstStyle/>
          <a:p>
            <a:pPr algn="ctr"/>
            <a:r>
              <a:rPr lang="en-US" sz="4400" dirty="0"/>
              <a:t>DEFINITION OF OBJECT </a:t>
            </a:r>
          </a:p>
          <a:p>
            <a:pPr algn="ctr"/>
            <a:r>
              <a:rPr lang="en-US" sz="4400" dirty="0"/>
              <a:t>CONSTANCY</a:t>
            </a:r>
          </a:p>
        </p:txBody>
      </p:sp>
    </p:spTree>
    <p:extLst>
      <p:ext uri="{BB962C8B-B14F-4D97-AF65-F5344CB8AC3E}">
        <p14:creationId xmlns:p14="http://schemas.microsoft.com/office/powerpoint/2010/main" val="38348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FACTOR</a:t>
            </a:r>
          </a:p>
        </p:txBody>
      </p:sp>
      <p:sp>
        <p:nvSpPr>
          <p:cNvPr id="3" name="Text Placeholder 2"/>
          <p:cNvSpPr>
            <a:spLocks noGrp="1"/>
          </p:cNvSpPr>
          <p:nvPr>
            <p:ph type="body" idx="1"/>
          </p:nvPr>
        </p:nvSpPr>
        <p:spPr>
          <a:xfrm>
            <a:off x="928135" y="1706325"/>
            <a:ext cx="7420269" cy="3836259"/>
          </a:xfrm>
        </p:spPr>
        <p:txBody>
          <a:bodyPr>
            <a:normAutofit fontScale="92500" lnSpcReduction="10000"/>
          </a:bodyPr>
          <a:lstStyle/>
          <a:p>
            <a:r>
              <a:rPr lang="en-US" dirty="0"/>
              <a:t>Emphasized the power of the relationship and that developing a sense of trust, safety and a loving connection with the therapist is a major factor</a:t>
            </a:r>
          </a:p>
          <a:p>
            <a:r>
              <a:rPr lang="en-US" i="1" dirty="0"/>
              <a:t>Providing therapy for children who live with wild things is a difficult, long-term process requiring tremendous patience and tenacity (</a:t>
            </a:r>
            <a:r>
              <a:rPr lang="en-US" dirty="0"/>
              <a:t>Bergman, 2008, p. 219)</a:t>
            </a:r>
          </a:p>
          <a:p>
            <a:endParaRPr lang="en-US" dirty="0"/>
          </a:p>
          <a:p>
            <a:endParaRPr lang="en-US" dirty="0"/>
          </a:p>
        </p:txBody>
      </p:sp>
    </p:spTree>
    <p:extLst>
      <p:ext uri="{BB962C8B-B14F-4D97-AF65-F5344CB8AC3E}">
        <p14:creationId xmlns:p14="http://schemas.microsoft.com/office/powerpoint/2010/main" val="27274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hildTnLst>
                              <p:par>
                                <p:cTn id="7" presetID="10" presetClass="entr" presetSubtype="0" fill="hold" grpId="1" nodeType="click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3231" y="2666846"/>
            <a:ext cx="4977535" cy="2486680"/>
          </a:xfrm>
        </p:spPr>
        <p:txBody>
          <a:bodyPr>
            <a:noAutofit/>
          </a:bodyPr>
          <a:lstStyle/>
          <a:p>
            <a:pPr>
              <a:lnSpc>
                <a:spcPct val="150000"/>
              </a:lnSpc>
            </a:pPr>
            <a:r>
              <a:rPr lang="en-US" sz="3600" dirty="0"/>
              <a:t>Object constancy</a:t>
            </a:r>
          </a:p>
          <a:p>
            <a:r>
              <a:rPr lang="en-US" sz="3600" dirty="0"/>
              <a:t>How to focus treatment</a:t>
            </a:r>
          </a:p>
        </p:txBody>
      </p:sp>
      <p:sp>
        <p:nvSpPr>
          <p:cNvPr id="5" name="Rectangle 4"/>
          <p:cNvSpPr/>
          <p:nvPr/>
        </p:nvSpPr>
        <p:spPr>
          <a:xfrm>
            <a:off x="-1" y="1088761"/>
            <a:ext cx="9144000" cy="769441"/>
          </a:xfrm>
          <a:prstGeom prst="rect">
            <a:avLst/>
          </a:prstGeom>
        </p:spPr>
        <p:txBody>
          <a:bodyPr wrap="square">
            <a:spAutoFit/>
          </a:bodyPr>
          <a:lstStyle/>
          <a:p>
            <a:pPr algn="ctr"/>
            <a:r>
              <a:rPr lang="en-US" sz="4400" dirty="0"/>
              <a:t>RELATIONSHIPS IN ASD</a:t>
            </a:r>
          </a:p>
        </p:txBody>
      </p:sp>
    </p:spTree>
    <p:extLst>
      <p:ext uri="{BB962C8B-B14F-4D97-AF65-F5344CB8AC3E}">
        <p14:creationId xmlns:p14="http://schemas.microsoft.com/office/powerpoint/2010/main" val="37161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7673" y="2511307"/>
            <a:ext cx="4768648" cy="917693"/>
          </a:xfrm>
        </p:spPr>
        <p:txBody>
          <a:bodyPr numCol="1">
            <a:noAutofit/>
          </a:bodyPr>
          <a:lstStyle/>
          <a:p>
            <a:r>
              <a:rPr lang="en-US" sz="2800" dirty="0">
                <a:latin typeface="+mn-lt"/>
              </a:rPr>
              <a:t>William M. Singletary, MD</a:t>
            </a:r>
            <a:br>
              <a:rPr lang="en-US" sz="2400" dirty="0">
                <a:latin typeface="+mn-lt"/>
              </a:rPr>
            </a:br>
            <a:r>
              <a:rPr lang="en-US" sz="1400" dirty="0">
                <a:solidFill>
                  <a:schemeClr val="bg1">
                    <a:lumMod val="65000"/>
                  </a:schemeClr>
                </a:solidFill>
              </a:rPr>
              <a:t>wsingletarymd@gmail.com</a:t>
            </a:r>
            <a:br>
              <a:rPr lang="en-US" sz="2400" dirty="0">
                <a:solidFill>
                  <a:schemeClr val="bg1">
                    <a:lumMod val="50000"/>
                  </a:schemeClr>
                </a:solidFill>
              </a:rPr>
            </a:br>
            <a:endParaRPr lang="en-US" sz="2400" dirty="0"/>
          </a:p>
        </p:txBody>
      </p:sp>
      <p:sp>
        <p:nvSpPr>
          <p:cNvPr id="3" name="Subtitle 2"/>
          <p:cNvSpPr>
            <a:spLocks noGrp="1"/>
          </p:cNvSpPr>
          <p:nvPr>
            <p:ph type="subTitle" idx="1"/>
          </p:nvPr>
        </p:nvSpPr>
        <p:spPr>
          <a:xfrm>
            <a:off x="2031584" y="3470622"/>
            <a:ext cx="5080825" cy="917692"/>
          </a:xfrm>
        </p:spPr>
        <p:txBody>
          <a:bodyPr>
            <a:noAutofit/>
          </a:bodyPr>
          <a:lstStyle/>
          <a:p>
            <a:pPr>
              <a:lnSpc>
                <a:spcPct val="100000"/>
              </a:lnSpc>
            </a:pPr>
            <a:r>
              <a:rPr lang="en-US" sz="2400" b="1" i="1" dirty="0">
                <a:solidFill>
                  <a:srgbClr val="C00000"/>
                </a:solidFill>
              </a:rPr>
              <a:t>5th Annual Jerome S. Blackman, MD</a:t>
            </a:r>
          </a:p>
          <a:p>
            <a:pPr>
              <a:lnSpc>
                <a:spcPct val="100000"/>
              </a:lnSpc>
            </a:pPr>
            <a:r>
              <a:rPr lang="en-US" sz="2400" b="1" i="1" dirty="0">
                <a:solidFill>
                  <a:srgbClr val="C00000"/>
                </a:solidFill>
              </a:rPr>
              <a:t>Lectureship in Psychoanalysis</a:t>
            </a:r>
          </a:p>
          <a:p>
            <a:pPr>
              <a:lnSpc>
                <a:spcPct val="100000"/>
              </a:lnSpc>
            </a:pPr>
            <a:endParaRPr lang="en-US" sz="2400" b="1" i="1" dirty="0">
              <a:solidFill>
                <a:srgbClr val="C00000"/>
              </a:solidFill>
            </a:endParaRPr>
          </a:p>
        </p:txBody>
      </p:sp>
      <p:sp>
        <p:nvSpPr>
          <p:cNvPr id="9" name="Rectangle 8">
            <a:extLst>
              <a:ext uri="{FF2B5EF4-FFF2-40B4-BE49-F238E27FC236}">
                <a16:creationId xmlns:a16="http://schemas.microsoft.com/office/drawing/2014/main" id="{CAAC48D0-040F-884A-A42B-AAA934E79B0D}"/>
              </a:ext>
            </a:extLst>
          </p:cNvPr>
          <p:cNvSpPr/>
          <p:nvPr/>
        </p:nvSpPr>
        <p:spPr>
          <a:xfrm>
            <a:off x="-2" y="525191"/>
            <a:ext cx="9144001" cy="1569660"/>
          </a:xfrm>
          <a:prstGeom prst="rect">
            <a:avLst/>
          </a:prstGeom>
        </p:spPr>
        <p:txBody>
          <a:bodyPr wrap="square">
            <a:spAutoFit/>
          </a:bodyPr>
          <a:lstStyle/>
          <a:p>
            <a:pPr algn="ctr"/>
            <a:r>
              <a:rPr lang="en-US" sz="3200" dirty="0">
                <a:solidFill>
                  <a:srgbClr val="0070C0"/>
                </a:solidFill>
                <a:latin typeface="Calibri" panose="020F0502020204030204" pitchFamily="34" charset="0"/>
              </a:rPr>
              <a:t>Analytic Treatment and ASD: </a:t>
            </a:r>
          </a:p>
          <a:p>
            <a:pPr algn="ctr"/>
            <a:r>
              <a:rPr lang="en-US" sz="3200" dirty="0">
                <a:solidFill>
                  <a:srgbClr val="0070C0"/>
                </a:solidFill>
                <a:latin typeface="Calibri" panose="020F0502020204030204" pitchFamily="34" charset="0"/>
              </a:rPr>
              <a:t>A Journey to Love – Part 1</a:t>
            </a:r>
            <a:br>
              <a:rPr lang="en-US" sz="3200" dirty="0">
                <a:solidFill>
                  <a:srgbClr val="0070C0"/>
                </a:solidFill>
                <a:latin typeface="Calibri" panose="020F0502020204030204" pitchFamily="34" charset="0"/>
              </a:rPr>
            </a:br>
            <a:r>
              <a:rPr lang="en-US" sz="3200" dirty="0">
                <a:solidFill>
                  <a:srgbClr val="0070C0"/>
                </a:solidFill>
                <a:latin typeface="Calibri" panose="020F0502020204030204" pitchFamily="34" charset="0"/>
              </a:rPr>
              <a:t>An Integrative Model of Autism Spectrum Disorder</a:t>
            </a:r>
            <a:endParaRPr lang="en-US" sz="3200" dirty="0">
              <a:latin typeface="Calibri" panose="020F0502020204030204" pitchFamily="34" charset="0"/>
            </a:endParaRPr>
          </a:p>
        </p:txBody>
      </p:sp>
      <p:sp>
        <p:nvSpPr>
          <p:cNvPr id="5" name="Subtitle 2">
            <a:extLst>
              <a:ext uri="{FF2B5EF4-FFF2-40B4-BE49-F238E27FC236}">
                <a16:creationId xmlns:a16="http://schemas.microsoft.com/office/drawing/2014/main" id="{0B19FD1A-1755-EA6A-B059-ED555F027AC6}"/>
              </a:ext>
            </a:extLst>
          </p:cNvPr>
          <p:cNvSpPr txBox="1">
            <a:spLocks/>
          </p:cNvSpPr>
          <p:nvPr/>
        </p:nvSpPr>
        <p:spPr>
          <a:xfrm>
            <a:off x="-37529" y="4763150"/>
            <a:ext cx="9181529" cy="15696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100" dirty="0">
                <a:solidFill>
                  <a:schemeClr val="tx1"/>
                </a:solidFill>
              </a:rPr>
              <a:t>Eastern Virginia Medical School Department of Psychiatry &amp; Behavioral Sciences</a:t>
            </a:r>
          </a:p>
          <a:p>
            <a:r>
              <a:rPr lang="en-US" sz="2100" dirty="0">
                <a:solidFill>
                  <a:schemeClr val="tx1"/>
                </a:solidFill>
              </a:rPr>
              <a:t>and</a:t>
            </a:r>
          </a:p>
          <a:p>
            <a:r>
              <a:rPr lang="en-US" sz="2100" dirty="0">
                <a:solidFill>
                  <a:schemeClr val="tx1"/>
                </a:solidFill>
              </a:rPr>
              <a:t>The Virginia Psychoanalytic Society</a:t>
            </a:r>
          </a:p>
          <a:p>
            <a:endParaRPr lang="en-US" sz="2100" dirty="0">
              <a:solidFill>
                <a:schemeClr val="tx1"/>
              </a:solidFill>
            </a:endParaRPr>
          </a:p>
          <a:p>
            <a:r>
              <a:rPr lang="en-US" sz="2000" dirty="0">
                <a:solidFill>
                  <a:schemeClr val="bg1">
                    <a:lumMod val="50000"/>
                  </a:schemeClr>
                </a:solidFill>
              </a:rPr>
              <a:t>October 20, 2023</a:t>
            </a:r>
          </a:p>
          <a:p>
            <a:endParaRPr lang="en-US" sz="2100" dirty="0">
              <a:solidFill>
                <a:schemeClr val="tx1"/>
              </a:solidFill>
            </a:endParaRPr>
          </a:p>
          <a:p>
            <a:endParaRPr lang="en-US" sz="2100" dirty="0">
              <a:solidFill>
                <a:schemeClr val="bg1">
                  <a:lumMod val="50000"/>
                </a:schemeClr>
              </a:solidFill>
            </a:endParaRPr>
          </a:p>
          <a:p>
            <a:endParaRPr lang="en-US" sz="2100" dirty="0">
              <a:solidFill>
                <a:schemeClr val="bg1">
                  <a:lumMod val="50000"/>
                </a:schemeClr>
              </a:solidFill>
            </a:endParaRPr>
          </a:p>
        </p:txBody>
      </p:sp>
    </p:spTree>
    <p:extLst>
      <p:ext uri="{BB962C8B-B14F-4D97-AF65-F5344CB8AC3E}">
        <p14:creationId xmlns:p14="http://schemas.microsoft.com/office/powerpoint/2010/main" val="329847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4FE11-33A9-9A42-BF82-772A85968AB0}"/>
              </a:ext>
            </a:extLst>
          </p:cNvPr>
          <p:cNvPicPr>
            <a:picLocks noChangeAspect="1"/>
          </p:cNvPicPr>
          <p:nvPr/>
        </p:nvPicPr>
        <p:blipFill>
          <a:blip r:embed="rId2"/>
          <a:stretch>
            <a:fillRect/>
          </a:stretch>
        </p:blipFill>
        <p:spPr>
          <a:xfrm>
            <a:off x="457200" y="685800"/>
            <a:ext cx="8229600" cy="5486400"/>
          </a:xfrm>
          <a:prstGeom prst="rect">
            <a:avLst/>
          </a:prstGeom>
        </p:spPr>
      </p:pic>
      <p:sp>
        <p:nvSpPr>
          <p:cNvPr id="4" name="Rectangle 3">
            <a:extLst>
              <a:ext uri="{FF2B5EF4-FFF2-40B4-BE49-F238E27FC236}">
                <a16:creationId xmlns:a16="http://schemas.microsoft.com/office/drawing/2014/main" id="{8BF5ADE0-9FF2-234D-820E-3636C34A1575}"/>
              </a:ext>
            </a:extLst>
          </p:cNvPr>
          <p:cNvSpPr/>
          <p:nvPr/>
        </p:nvSpPr>
        <p:spPr>
          <a:xfrm>
            <a:off x="0" y="0"/>
            <a:ext cx="9144000" cy="6858000"/>
          </a:xfrm>
          <a:prstGeom prst="rect">
            <a:avLst/>
          </a:prstGeom>
          <a:noFill/>
          <a:ln w="2540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283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Legacy</a:t>
            </a:r>
          </a:p>
        </p:txBody>
      </p:sp>
      <p:sp>
        <p:nvSpPr>
          <p:cNvPr id="3" name="Text Placeholder 2"/>
          <p:cNvSpPr>
            <a:spLocks noGrp="1"/>
          </p:cNvSpPr>
          <p:nvPr>
            <p:ph type="body" idx="1"/>
          </p:nvPr>
        </p:nvSpPr>
        <p:spPr>
          <a:xfrm>
            <a:off x="928135" y="1706325"/>
            <a:ext cx="7420269" cy="3836259"/>
          </a:xfrm>
        </p:spPr>
        <p:txBody>
          <a:bodyPr>
            <a:normAutofit/>
          </a:bodyPr>
          <a:lstStyle/>
          <a:p>
            <a:r>
              <a:rPr lang="en-US" dirty="0"/>
              <a:t>Great love, kindness, and generosity</a:t>
            </a:r>
          </a:p>
          <a:p>
            <a:r>
              <a:rPr lang="en-US" dirty="0"/>
              <a:t>Energy, courage and determination</a:t>
            </a:r>
          </a:p>
          <a:p>
            <a:r>
              <a:rPr lang="en-US" dirty="0"/>
              <a:t>My image of her taking chances, trusting, and reaching out into the unknown</a:t>
            </a:r>
          </a:p>
          <a:p>
            <a:r>
              <a:rPr lang="en-US" dirty="0"/>
              <a:t>Inspiration-brought out the best in all who knew her</a:t>
            </a:r>
          </a:p>
          <a:p>
            <a:endParaRPr lang="en-US" dirty="0"/>
          </a:p>
        </p:txBody>
      </p:sp>
    </p:spTree>
    <p:extLst>
      <p:ext uri="{BB962C8B-B14F-4D97-AF65-F5344CB8AC3E}">
        <p14:creationId xmlns:p14="http://schemas.microsoft.com/office/powerpoint/2010/main" val="37465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hildTnLst>
                              <p:par>
                                <p:cTn id="7" presetID="10" presetClass="entr" presetSubtype="0" fill="hold" grpId="1" nodeType="click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2684</TotalTime>
  <Words>1341</Words>
  <Application>Microsoft Macintosh PowerPoint</Application>
  <PresentationFormat>On-screen Show (4:3)</PresentationFormat>
  <Paragraphs>227</Paragraphs>
  <Slides>71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Impact</vt:lpstr>
      <vt:lpstr>Times New Roman</vt:lpstr>
      <vt:lpstr>Office Theme</vt:lpstr>
      <vt:lpstr>William M. Singletary, MD wsingletarymd@gmail.com </vt:lpstr>
      <vt:lpstr>ANNI BERGMAN </vt:lpstr>
      <vt:lpstr>PowerPoint Presentation</vt:lpstr>
      <vt:lpstr>ANNI’S THERAPEUTIC WISDOM</vt:lpstr>
      <vt:lpstr>PowerPoint Presentation</vt:lpstr>
      <vt:lpstr>PowerPoint Presentation</vt:lpstr>
      <vt:lpstr>CENTRAL FACTOR</vt:lpstr>
      <vt:lpstr>PowerPoint Presentation</vt:lpstr>
      <vt:lpstr>Legacy</vt:lpstr>
      <vt:lpstr>PowerPoint Presentation</vt:lpstr>
      <vt:lpstr>PowerPoint Presentation</vt:lpstr>
      <vt:lpstr>PowerPoint Presentation</vt:lpstr>
      <vt:lpstr>THE POWER OF THE RELATIONSHIP</vt:lpstr>
      <vt:lpstr>PowerPoint Presentation</vt:lpstr>
      <vt:lpstr>ANNI BERGMAN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Emotional and Allostatic Overload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M. Singletary, MD wsingletarymd@gmail.com </vt:lpstr>
    </vt:vector>
  </TitlesOfParts>
  <Company>william Singletary, 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Integrative Model of Autism Spectrum Disorder by William M. Singletary, M.D. </dc:title>
  <dc:creator>william singletary</dc:creator>
  <cp:lastModifiedBy>Microsoft Office User</cp:lastModifiedBy>
  <cp:revision>75</cp:revision>
  <cp:lastPrinted>2021-07-19T12:06:11Z</cp:lastPrinted>
  <dcterms:created xsi:type="dcterms:W3CDTF">2017-03-04T20:17:51Z</dcterms:created>
  <dcterms:modified xsi:type="dcterms:W3CDTF">2023-11-20T10:30:42Z</dcterms:modified>
</cp:coreProperties>
</file>